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93" r:id="rId4"/>
    <p:sldId id="294" r:id="rId5"/>
    <p:sldId id="295" r:id="rId6"/>
    <p:sldId id="296" r:id="rId7"/>
    <p:sldId id="297" r:id="rId8"/>
    <p:sldId id="298" r:id="rId9"/>
    <p:sldId id="299" r:id="rId10"/>
    <p:sldId id="303" r:id="rId11"/>
    <p:sldId id="300" r:id="rId12"/>
    <p:sldId id="301" r:id="rId13"/>
    <p:sldId id="302" r:id="rId14"/>
    <p:sldId id="304" r:id="rId15"/>
    <p:sldId id="261" r:id="rId16"/>
    <p:sldId id="272"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94" autoAdjust="0"/>
  </p:normalViewPr>
  <p:slideViewPr>
    <p:cSldViewPr snapToGrid="0">
      <p:cViewPr varScale="1">
        <p:scale>
          <a:sx n="76" d="100"/>
          <a:sy n="76" d="100"/>
        </p:scale>
        <p:origin x="9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endParaRPr/>
          </a:p>
        </p:txBody>
      </p:sp>
      <p:sp>
        <p:nvSpPr>
          <p:cNvPr id="97" name="Shape 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3" name="Picture 6" descr="Picture 6"/>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4" name="Title Text"/>
          <p:cNvSpPr txBox="1">
            <a:spLocks noGrp="1"/>
          </p:cNvSpPr>
          <p:nvPr>
            <p:ph type="title"/>
          </p:nvPr>
        </p:nvSpPr>
        <p:spPr>
          <a:xfrm>
            <a:off x="685800" y="2130425"/>
            <a:ext cx="7772400" cy="1470025"/>
          </a:xfrm>
          <a:prstGeom prst="rect">
            <a:avLst/>
          </a:prstGeom>
        </p:spPr>
        <p:txBody>
          <a:bodyPr/>
          <a:lstStyle>
            <a:lvl1pPr algn="ctr">
              <a:defRPr sz="4400" b="0">
                <a:solidFill>
                  <a:srgbClr val="000000"/>
                </a:solidFill>
              </a:defRPr>
            </a:lvl1pPr>
          </a:lstStyle>
          <a:p>
            <a:r>
              <a:t>Title Text</a:t>
            </a:r>
          </a:p>
        </p:txBody>
      </p:sp>
      <p:sp>
        <p:nvSpPr>
          <p:cNvPr id="15" name="Body Level One…"/>
          <p:cNvSpPr txBox="1">
            <a:spLocks noGrp="1"/>
          </p:cNvSpPr>
          <p:nvPr>
            <p:ph type="body" sz="quarter" idx="1"/>
          </p:nvPr>
        </p:nvSpPr>
        <p:spPr>
          <a:xfrm>
            <a:off x="1371600" y="3886200"/>
            <a:ext cx="6400800" cy="1752600"/>
          </a:xfrm>
          <a:prstGeom prst="rect">
            <a:avLst/>
          </a:prstGeom>
        </p:spPr>
        <p:txBody>
          <a:bodyPr/>
          <a:lstStyle>
            <a:lvl1pPr marL="0" indent="0" algn="ctr">
              <a:spcBef>
                <a:spcPts val="700"/>
              </a:spcBef>
              <a:buSzTx/>
              <a:buFontTx/>
              <a:buNone/>
              <a:defRPr sz="3200">
                <a:solidFill>
                  <a:srgbClr val="888888"/>
                </a:solidFill>
              </a:defRPr>
            </a:lvl1pPr>
            <a:lvl2pPr marL="0" indent="457200" algn="ctr">
              <a:spcBef>
                <a:spcPts val="700"/>
              </a:spcBef>
              <a:buSzTx/>
              <a:buFontTx/>
              <a:buNone/>
              <a:defRPr sz="3200">
                <a:solidFill>
                  <a:srgbClr val="888888"/>
                </a:solidFill>
              </a:defRPr>
            </a:lvl2pPr>
            <a:lvl3pPr marL="0" indent="914400" algn="ctr">
              <a:spcBef>
                <a:spcPts val="700"/>
              </a:spcBef>
              <a:buSzTx/>
              <a:buFontTx/>
              <a:buNone/>
              <a:defRPr sz="3200">
                <a:solidFill>
                  <a:srgbClr val="888888"/>
                </a:solidFill>
              </a:defRPr>
            </a:lvl3pPr>
            <a:lvl4pPr marL="0" indent="1371600" algn="ctr">
              <a:spcBef>
                <a:spcPts val="700"/>
              </a:spcBef>
              <a:buSzTx/>
              <a:buFontTx/>
              <a:buNone/>
              <a:defRPr sz="3200">
                <a:solidFill>
                  <a:srgbClr val="888888"/>
                </a:solidFill>
              </a:defRPr>
            </a:lvl4pPr>
            <a:lvl5pPr marL="0" indent="1828800" algn="ctr">
              <a:spcBef>
                <a:spcPts val="700"/>
              </a:spcBef>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pic>
        <p:nvPicPr>
          <p:cNvPr id="16" name="Picture 8" descr="Picture 8"/>
          <p:cNvPicPr>
            <a:picLocks noChangeAspect="1"/>
          </p:cNvPicPr>
          <p:nvPr/>
        </p:nvPicPr>
        <p:blipFill>
          <a:blip r:embed="rId3"/>
          <a:srcRect b="5144"/>
          <a:stretch>
            <a:fillRect/>
          </a:stretch>
        </p:blipFill>
        <p:spPr>
          <a:xfrm>
            <a:off x="0" y="5181600"/>
            <a:ext cx="9144000" cy="1543397"/>
          </a:xfrm>
          <a:prstGeom prst="rect">
            <a:avLst/>
          </a:prstGeom>
          <a:ln w="12700">
            <a:miter lim="400000"/>
          </a:ln>
        </p:spPr>
      </p:pic>
      <p:sp>
        <p:nvSpPr>
          <p:cNvPr id="17" name="Rectangle 7"/>
          <p:cNvSpPr/>
          <p:nvPr/>
        </p:nvSpPr>
        <p:spPr>
          <a:xfrm>
            <a:off x="5867400" y="381000"/>
            <a:ext cx="685800" cy="9144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 name="Slide Number"/>
          <p:cNvSpPr txBox="1">
            <a:spLocks noGrp="1"/>
          </p:cNvSpPr>
          <p:nvPr>
            <p:ph type="sldNum" sz="quarter" idx="2"/>
          </p:nvPr>
        </p:nvSpPr>
        <p:spPr>
          <a:xfrm>
            <a:off x="8413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Headline: Title Style, Bold and Green Text as Default"/>
          <p:cNvSpPr txBox="1">
            <a:spLocks noGrp="1"/>
          </p:cNvSpPr>
          <p:nvPr>
            <p:ph type="title" hasCustomPrompt="1"/>
          </p:nvPr>
        </p:nvSpPr>
        <p:spPr>
          <a:prstGeom prst="rect">
            <a:avLst/>
          </a:prstGeom>
        </p:spPr>
        <p:txBody>
          <a:bodyPr/>
          <a:lstStyle/>
          <a:p>
            <a:r>
              <a:t>Headline: Title Style, Bold and Green Text as Default</a:t>
            </a:r>
          </a:p>
        </p:txBody>
      </p:sp>
      <p:sp>
        <p:nvSpPr>
          <p:cNvPr id="2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722312" y="4406900"/>
            <a:ext cx="7772401" cy="1362075"/>
          </a:xfrm>
          <a:prstGeom prst="rect">
            <a:avLst/>
          </a:prstGeom>
        </p:spPr>
        <p:txBody>
          <a:bodyPr anchor="t"/>
          <a:lstStyle>
            <a:lvl1pPr>
              <a:defRPr sz="4000" cap="all">
                <a:solidFill>
                  <a:srgbClr val="000000"/>
                </a:solidFill>
              </a:defRPr>
            </a:lvl1pPr>
          </a:lstStyle>
          <a:p>
            <a:r>
              <a:t>Title Text</a:t>
            </a:r>
          </a:p>
        </p:txBody>
      </p:sp>
      <p:sp>
        <p:nvSpPr>
          <p:cNvPr id="35"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8413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3" name="Title Text"/>
          <p:cNvSpPr txBox="1">
            <a:spLocks noGrp="1"/>
          </p:cNvSpPr>
          <p:nvPr>
            <p:ph type="title"/>
          </p:nvPr>
        </p:nvSpPr>
        <p:spPr>
          <a:prstGeom prst="rect">
            <a:avLst/>
          </a:prstGeom>
        </p:spPr>
        <p:txBody>
          <a:bodyPr/>
          <a:lstStyle>
            <a:lvl1pPr algn="ctr">
              <a:defRPr sz="4400" b="0">
                <a:solidFill>
                  <a:srgbClr val="000000"/>
                </a:solidFill>
              </a:defRPr>
            </a:lvl1pPr>
          </a:lstStyle>
          <a:p>
            <a:r>
              <a:t>Title Text</a:t>
            </a:r>
          </a:p>
        </p:txBody>
      </p:sp>
      <p:sp>
        <p:nvSpPr>
          <p:cNvPr id="44" name="Body Level One…"/>
          <p:cNvSpPr txBox="1">
            <a:spLocks noGrp="1"/>
          </p:cNvSpPr>
          <p:nvPr>
            <p:ph type="body" sz="half" idx="1"/>
          </p:nvPr>
        </p:nvSpPr>
        <p:spPr>
          <a:xfrm>
            <a:off x="457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8413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lgn="ctr">
              <a:defRPr sz="4400" b="0">
                <a:solidFill>
                  <a:srgbClr val="000000"/>
                </a:solidFill>
              </a:defRPr>
            </a:lvl1pPr>
          </a:lstStyle>
          <a:p>
            <a:r>
              <a:t>Title Text</a:t>
            </a:r>
          </a:p>
        </p:txBody>
      </p:sp>
      <p:sp>
        <p:nvSpPr>
          <p:cNvPr id="53"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 name="Slide Number"/>
          <p:cNvSpPr txBox="1">
            <a:spLocks noGrp="1"/>
          </p:cNvSpPr>
          <p:nvPr>
            <p:ph type="sldNum" sz="quarter" idx="2"/>
          </p:nvPr>
        </p:nvSpPr>
        <p:spPr>
          <a:xfrm>
            <a:off x="8413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lvl1pPr algn="ctr">
              <a:defRPr sz="4400" b="0">
                <a:solidFill>
                  <a:srgbClr val="000000"/>
                </a:solidFill>
              </a:defRPr>
            </a:lvl1pPr>
          </a:lstStyle>
          <a:p>
            <a:r>
              <a:t>Title Text</a:t>
            </a:r>
          </a:p>
        </p:txBody>
      </p:sp>
      <p:sp>
        <p:nvSpPr>
          <p:cNvPr id="63" name="Slide Number"/>
          <p:cNvSpPr txBox="1">
            <a:spLocks noGrp="1"/>
          </p:cNvSpPr>
          <p:nvPr>
            <p:ph type="sldNum" sz="quarter" idx="2"/>
          </p:nvPr>
        </p:nvSpPr>
        <p:spPr>
          <a:xfrm>
            <a:off x="8413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xfrm>
            <a:off x="8413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457200" y="273050"/>
            <a:ext cx="3008314" cy="1162050"/>
          </a:xfrm>
          <a:prstGeom prst="rect">
            <a:avLst/>
          </a:prstGeom>
        </p:spPr>
        <p:txBody>
          <a:bodyPr anchor="b"/>
          <a:lstStyle>
            <a:lvl1pPr>
              <a:defRPr sz="2000">
                <a:solidFill>
                  <a:srgbClr val="000000"/>
                </a:solidFill>
              </a:defRPr>
            </a:lvl1pPr>
          </a:lstStyle>
          <a:p>
            <a:r>
              <a:t>Title Text</a:t>
            </a:r>
          </a:p>
        </p:txBody>
      </p:sp>
      <p:sp>
        <p:nvSpPr>
          <p:cNvPr id="78" name="Body Level One…"/>
          <p:cNvSpPr txBox="1">
            <a:spLocks noGrp="1"/>
          </p:cNvSpPr>
          <p:nvPr>
            <p:ph type="body" idx="1"/>
          </p:nvPr>
        </p:nvSpPr>
        <p:spPr>
          <a:xfrm>
            <a:off x="3575050" y="273050"/>
            <a:ext cx="5111750" cy="585311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80" name="Slide Number"/>
          <p:cNvSpPr txBox="1">
            <a:spLocks noGrp="1"/>
          </p:cNvSpPr>
          <p:nvPr>
            <p:ph type="sldNum" sz="quarter" idx="2"/>
          </p:nvPr>
        </p:nvSpPr>
        <p:spPr>
          <a:xfrm>
            <a:off x="8413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792288" y="4800600"/>
            <a:ext cx="5486401" cy="566738"/>
          </a:xfrm>
          <a:prstGeom prst="rect">
            <a:avLst/>
          </a:prstGeom>
        </p:spPr>
        <p:txBody>
          <a:bodyPr anchor="b"/>
          <a:lstStyle>
            <a:lvl1pPr>
              <a:defRPr sz="2000">
                <a:solidFill>
                  <a:srgbClr val="000000"/>
                </a:solidFill>
              </a:defRPr>
            </a:lvl1pPr>
          </a:lstStyle>
          <a:p>
            <a:r>
              <a:t>Title Text</a:t>
            </a:r>
          </a:p>
        </p:txBody>
      </p:sp>
      <p:sp>
        <p:nvSpPr>
          <p:cNvPr id="88"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9"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xfrm>
            <a:off x="8413144" y="6406785"/>
            <a:ext cx="273657" cy="264255"/>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line: Title Style, Bold and Green Text as Default"/>
          <p:cNvSpPr txBox="1">
            <a:spLocks noGrp="1"/>
          </p:cNvSpPr>
          <p:nvPr>
            <p:ph type="title" hasCustomPrompt="1"/>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Headline: Title Style, Bold and Green Text as Default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4" name="Picture 3" descr="Picture 3"/>
          <p:cNvPicPr>
            <a:picLocks noChangeAspect="1"/>
          </p:cNvPicPr>
          <p:nvPr/>
        </p:nvPicPr>
        <p:blipFill>
          <a:blip r:embed="rId11"/>
          <a:srcRect b="69220"/>
          <a:stretch>
            <a:fillRect/>
          </a:stretch>
        </p:blipFill>
        <p:spPr>
          <a:xfrm>
            <a:off x="1587" y="6781800"/>
            <a:ext cx="9140826" cy="76200"/>
          </a:xfrm>
          <a:prstGeom prst="rect">
            <a:avLst/>
          </a:prstGeom>
          <a:ln w="12700">
            <a:miter lim="400000"/>
          </a:ln>
        </p:spPr>
      </p:pic>
      <p:pic>
        <p:nvPicPr>
          <p:cNvPr id="5" name="Picture 7" descr="Picture 7"/>
          <p:cNvPicPr>
            <a:picLocks noChangeAspect="1"/>
          </p:cNvPicPr>
          <p:nvPr/>
        </p:nvPicPr>
        <p:blipFill>
          <a:blip r:embed="rId12"/>
          <a:stretch>
            <a:fillRect/>
          </a:stretch>
        </p:blipFill>
        <p:spPr>
          <a:xfrm>
            <a:off x="7956376" y="6421403"/>
            <a:ext cx="1008237" cy="284197"/>
          </a:xfrm>
          <a:prstGeom prst="rect">
            <a:avLst/>
          </a:prstGeom>
          <a:ln w="12700">
            <a:miter lim="400000"/>
          </a:ln>
        </p:spPr>
      </p:pic>
      <p:sp>
        <p:nvSpPr>
          <p:cNvPr id="6" name="Slide Number"/>
          <p:cNvSpPr txBox="1">
            <a:spLocks noGrp="1"/>
          </p:cNvSpPr>
          <p:nvPr>
            <p:ph type="sldNum" sz="quarter" idx="2"/>
          </p:nvPr>
        </p:nvSpPr>
        <p:spPr>
          <a:xfrm>
            <a:off x="8749521" y="6616057"/>
            <a:ext cx="273656" cy="264256"/>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6666"/>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6666"/>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6666"/>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6666"/>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6666"/>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6666"/>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6666"/>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6666"/>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6666"/>
          </a:solidFill>
          <a:uFillTx/>
          <a:latin typeface="Arial"/>
          <a:ea typeface="Arial"/>
          <a:cs typeface="Arial"/>
          <a:sym typeface="Arial"/>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90575" marR="0" indent="-333375"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060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632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204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39776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ubtitle 2"/>
          <p:cNvSpPr txBox="1"/>
          <p:nvPr/>
        </p:nvSpPr>
        <p:spPr>
          <a:xfrm>
            <a:off x="3762316" y="4284272"/>
            <a:ext cx="506518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400"/>
              </a:spcBef>
              <a:defRPr>
                <a:solidFill>
                  <a:srgbClr val="0D0D0D"/>
                </a:solidFill>
                <a:latin typeface="+mj-lt"/>
                <a:ea typeface="+mj-ea"/>
                <a:cs typeface="+mj-cs"/>
                <a:sym typeface="Calibri"/>
              </a:defRPr>
            </a:pPr>
            <a:r>
              <a:rPr lang="en-US" dirty="0"/>
              <a:t>Yeo Zhen Ning, Andrew Arjun </a:t>
            </a:r>
            <a:r>
              <a:rPr lang="en-US" dirty="0" err="1"/>
              <a:t>Sayampanathan</a:t>
            </a:r>
            <a:r>
              <a:rPr lang="en-US" dirty="0"/>
              <a:t>, Andrew Tan </a:t>
            </a:r>
            <a:r>
              <a:rPr lang="en-US" dirty="0" err="1"/>
              <a:t>Hwee</a:t>
            </a:r>
            <a:r>
              <a:rPr lang="en-US" dirty="0"/>
              <a:t> </a:t>
            </a:r>
            <a:r>
              <a:rPr lang="en-US" dirty="0" err="1"/>
              <a:t>Chye</a:t>
            </a:r>
            <a:endParaRPr lang="en-US" dirty="0"/>
          </a:p>
        </p:txBody>
      </p:sp>
      <p:sp>
        <p:nvSpPr>
          <p:cNvPr id="100" name="Title 1"/>
          <p:cNvSpPr txBox="1"/>
          <p:nvPr/>
        </p:nvSpPr>
        <p:spPr>
          <a:xfrm>
            <a:off x="3762316" y="1784555"/>
            <a:ext cx="5101697" cy="2354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b="1">
                <a:solidFill>
                  <a:srgbClr val="00964F"/>
                </a:solidFill>
              </a:defRPr>
            </a:pPr>
            <a:r>
              <a:rPr lang="en-US" sz="2100" dirty="0"/>
              <a:t>Meta-Analysis Comparing the Femoral Tunnel Length, Femoral Tunnel Position and Graft Bending Angle of Transtibial, Anteromedial and Outside-In Techniques for Single-Bundle Anterior Cruciate Ligament Reconstruction</a:t>
            </a:r>
          </a:p>
        </p:txBody>
      </p:sp>
      <p:pic>
        <p:nvPicPr>
          <p:cNvPr id="101" name="Picture 8" descr="Picture 8"/>
          <p:cNvPicPr>
            <a:picLocks noChangeAspect="1"/>
          </p:cNvPicPr>
          <p:nvPr/>
        </p:nvPicPr>
        <p:blipFill>
          <a:blip r:embed="rId2"/>
          <a:srcRect l="8663" r="8663"/>
          <a:stretch>
            <a:fillRect/>
          </a:stretch>
        </p:blipFill>
        <p:spPr>
          <a:xfrm>
            <a:off x="0" y="1435508"/>
            <a:ext cx="3272191" cy="374609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751" y="2235199"/>
            <a:ext cx="8299451" cy="4739341"/>
          </a:xfrm>
          <a:prstGeom prst="rect">
            <a:avLst/>
          </a:prstGeom>
        </p:spPr>
        <p:txBody>
          <a:bodyPr>
            <a:normAutofit/>
          </a:bodyPr>
          <a:lstStyle/>
          <a:p>
            <a:pPr>
              <a:buFontTx/>
              <a:buChar char="-"/>
            </a:pPr>
            <a:r>
              <a:rPr lang="en-SG" sz="1600" dirty="0">
                <a:effectLst/>
                <a:latin typeface="Arial" panose="020B0604020202020204" pitchFamily="34" charset="0"/>
                <a:ea typeface="Arial Unicode MS" panose="020B0604020202020204" pitchFamily="34" charset="-128"/>
                <a:cs typeface="Arial" panose="020B0604020202020204" pitchFamily="34" charset="0"/>
              </a:rPr>
              <a:t>The independent drilling (anteromedial and outside-in) techniques provide a more anatomical position as compared to the transtibial technique. </a:t>
            </a:r>
          </a:p>
          <a:p>
            <a:pPr>
              <a:buFontTx/>
              <a:buChar char="-"/>
            </a:pPr>
            <a:r>
              <a:rPr lang="en-SG" sz="1600" dirty="0">
                <a:effectLst/>
                <a:latin typeface="Arial" panose="020B0604020202020204" pitchFamily="34" charset="0"/>
                <a:ea typeface="Arial Unicode MS" panose="020B0604020202020204" pitchFamily="34" charset="-128"/>
                <a:cs typeface="Arial" panose="020B0604020202020204" pitchFamily="34" charset="0"/>
              </a:rPr>
              <a:t>Although femoral tunnel length in the transtibial technique is longer than the independent drilling technique, it should not be of concern as they usually exceed the critical length of 25mm. </a:t>
            </a:r>
          </a:p>
          <a:p>
            <a:pPr>
              <a:buFontTx/>
              <a:buChar char="-"/>
            </a:pPr>
            <a:r>
              <a:rPr lang="en-SG" sz="1600" dirty="0">
                <a:effectLst/>
                <a:latin typeface="Arial" panose="020B0604020202020204" pitchFamily="34" charset="0"/>
                <a:ea typeface="Arial Unicode MS" panose="020B0604020202020204" pitchFamily="34" charset="-128"/>
                <a:cs typeface="Arial" panose="020B0604020202020204" pitchFamily="34" charset="0"/>
              </a:rPr>
              <a:t>There are no differences in the graft bending angle between the three techniques compared in this review.</a:t>
            </a:r>
            <a:endParaRPr lang="en-SG"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300"/>
              </a:spcBef>
              <a:buSzTx/>
              <a:buNone/>
              <a:defRPr sz="1600" b="1"/>
            </a:pPr>
            <a:endParaRPr lang="en-US" sz="1600" dirty="0">
              <a:latin typeface="Arial" panose="020B0604020202020204" pitchFamily="34" charset="0"/>
              <a:cs typeface="Arial" panose="020B0604020202020204" pitchFamily="34" charset="0"/>
            </a:endParaRPr>
          </a:p>
          <a:p>
            <a:pPr marL="0" indent="0">
              <a:spcBef>
                <a:spcPts val="300"/>
              </a:spcBef>
              <a:buSzTx/>
              <a:buNone/>
              <a:defRPr sz="1600" b="1"/>
            </a:pPr>
            <a:endParaRPr sz="1600" dirty="0">
              <a:latin typeface="Arial" panose="020B0604020202020204" pitchFamily="34" charset="0"/>
              <a:cs typeface="Arial" panose="020B0604020202020204" pitchFamily="34" charset="0"/>
            </a:endParaRPr>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7000"/>
              </a:lnSpc>
              <a:defRPr sz="2800" b="1">
                <a:solidFill>
                  <a:srgbClr val="FFFFFF"/>
                </a:solidFill>
              </a:defRPr>
            </a:lvl1pPr>
          </a:lstStyle>
          <a:p>
            <a:r>
              <a:rPr lang="en-US" dirty="0"/>
              <a:t>Conclusions</a:t>
            </a:r>
            <a:endParaRPr dirty="0"/>
          </a:p>
        </p:txBody>
      </p:sp>
    </p:spTree>
    <p:extLst>
      <p:ext uri="{BB962C8B-B14F-4D97-AF65-F5344CB8AC3E}">
        <p14:creationId xmlns:p14="http://schemas.microsoft.com/office/powerpoint/2010/main" val="393577243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751" y="1285703"/>
            <a:ext cx="8299451" cy="5688838"/>
          </a:xfrm>
          <a:prstGeom prst="rect">
            <a:avLst/>
          </a:prstGeom>
        </p:spPr>
        <p:txBody>
          <a:bodyPr>
            <a:normAutofit/>
          </a:bodyPr>
          <a:lstStyle/>
          <a:p>
            <a:pPr marL="0" indent="0">
              <a:spcBef>
                <a:spcPts val="300"/>
              </a:spcBef>
              <a:buSzTx/>
              <a:buNone/>
              <a:defRPr sz="1600" b="1"/>
            </a:pPr>
            <a:r>
              <a:rPr lang="en-US" sz="1700" dirty="0"/>
              <a:t>Femoral Tunnel Position</a:t>
            </a:r>
          </a:p>
          <a:p>
            <a:pPr>
              <a:lnSpc>
                <a:spcPct val="110000"/>
              </a:lnSpc>
            </a:pPr>
            <a:r>
              <a:rPr lang="en-SG" sz="1500" dirty="0">
                <a:latin typeface="Arial" panose="020B0604020202020204" pitchFamily="34" charset="0"/>
                <a:ea typeface="Arial Unicode MS" panose="020B0604020202020204" pitchFamily="34" charset="-128"/>
                <a:cs typeface="Arial" panose="020B0604020202020204" pitchFamily="34" charset="0"/>
              </a:rPr>
              <a:t>T</a:t>
            </a:r>
            <a:r>
              <a:rPr lang="en-SG" sz="1500" dirty="0">
                <a:effectLst/>
                <a:latin typeface="Arial" panose="020B0604020202020204" pitchFamily="34" charset="0"/>
                <a:ea typeface="Arial Unicode MS" panose="020B0604020202020204" pitchFamily="34" charset="-128"/>
                <a:cs typeface="Arial" panose="020B0604020202020204" pitchFamily="34" charset="0"/>
              </a:rPr>
              <a:t>here was a significant difference in femoral tunnel positions between the TT and OI groups in the deep-to-shallow direction with the OI technique allowing for more anatomical positioning of the ACL graft. </a:t>
            </a:r>
          </a:p>
          <a:p>
            <a:pPr lvl="1">
              <a:lnSpc>
                <a:spcPct val="110000"/>
              </a:lnSpc>
            </a:pPr>
            <a:r>
              <a:rPr lang="en-SG" sz="1500" dirty="0">
                <a:effectLst/>
                <a:latin typeface="Arial" panose="020B0604020202020204" pitchFamily="34" charset="0"/>
                <a:ea typeface="Arial Unicode MS" panose="020B0604020202020204" pitchFamily="34" charset="-128"/>
                <a:cs typeface="Arial" panose="020B0604020202020204" pitchFamily="34" charset="0"/>
              </a:rPr>
              <a:t>This finding is consistent with the current literature which explains that the TT technique tends to produce non-anatomical placement mainly due to the constraints of the technique, such as the position of the femoral tunnel being pre-determined by the tibial tunnel position [6-7]</a:t>
            </a:r>
          </a:p>
          <a:p>
            <a:pPr lvl="1">
              <a:lnSpc>
                <a:spcPct val="110000"/>
              </a:lnSpc>
            </a:pPr>
            <a:r>
              <a:rPr lang="en-SG" sz="1500" dirty="0">
                <a:effectLst/>
                <a:latin typeface="Arial" panose="020B0604020202020204" pitchFamily="34" charset="0"/>
                <a:ea typeface="Arial Unicode MS" panose="020B0604020202020204" pitchFamily="34" charset="-128"/>
                <a:cs typeface="Arial" panose="020B0604020202020204" pitchFamily="34" charset="0"/>
              </a:rPr>
              <a:t>The OI technique, on the other hand, provides more freedom in angulation of the femoral guide [8] This allows for a higher success rate of anatomical placement [9].</a:t>
            </a:r>
          </a:p>
          <a:p>
            <a:pPr marL="0" indent="0">
              <a:lnSpc>
                <a:spcPct val="110000"/>
              </a:lnSpc>
              <a:spcBef>
                <a:spcPts val="300"/>
              </a:spcBef>
              <a:buSzTx/>
              <a:buNone/>
              <a:defRPr sz="1600" b="1"/>
            </a:pPr>
            <a:endParaRPr lang="en-US" sz="1500" dirty="0">
              <a:latin typeface="Arial" panose="020B0604020202020204" pitchFamily="34" charset="0"/>
              <a:cs typeface="Arial" panose="020B0604020202020204" pitchFamily="34" charset="0"/>
            </a:endParaRPr>
          </a:p>
          <a:p>
            <a:pPr marL="0" indent="0">
              <a:spcBef>
                <a:spcPts val="300"/>
              </a:spcBef>
              <a:buSzTx/>
              <a:buNone/>
              <a:defRPr sz="1600" b="1"/>
            </a:pPr>
            <a:endParaRPr sz="1700" dirty="0"/>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87000"/>
              </a:lnSpc>
              <a:defRPr sz="2800" b="1">
                <a:solidFill>
                  <a:srgbClr val="FFFFFF"/>
                </a:solidFill>
              </a:defRPr>
            </a:lvl1pPr>
          </a:lstStyle>
          <a:p>
            <a:r>
              <a:rPr lang="en-US" dirty="0"/>
              <a:t>Discussions</a:t>
            </a:r>
            <a:endParaRPr dirty="0"/>
          </a:p>
        </p:txBody>
      </p:sp>
    </p:spTree>
    <p:extLst>
      <p:ext uri="{BB962C8B-B14F-4D97-AF65-F5344CB8AC3E}">
        <p14:creationId xmlns:p14="http://schemas.microsoft.com/office/powerpoint/2010/main" val="13370794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751" y="1285703"/>
            <a:ext cx="8299451" cy="5688838"/>
          </a:xfrm>
          <a:prstGeom prst="rect">
            <a:avLst/>
          </a:prstGeom>
        </p:spPr>
        <p:txBody>
          <a:bodyPr>
            <a:normAutofit/>
          </a:bodyPr>
          <a:lstStyle/>
          <a:p>
            <a:pPr marL="0" indent="0">
              <a:spcBef>
                <a:spcPts val="300"/>
              </a:spcBef>
              <a:buSzTx/>
              <a:buNone/>
              <a:defRPr sz="1600" b="1"/>
            </a:pPr>
            <a:r>
              <a:rPr lang="en-US" sz="1700" dirty="0"/>
              <a:t>Femoral Tunnel Length</a:t>
            </a:r>
          </a:p>
          <a:p>
            <a:pPr>
              <a:lnSpc>
                <a:spcPct val="110000"/>
              </a:lnSpc>
            </a:pPr>
            <a:r>
              <a:rPr lang="en-SG" sz="1500" dirty="0">
                <a:effectLst/>
                <a:latin typeface="Arial" panose="020B0604020202020204" pitchFamily="34" charset="0"/>
                <a:ea typeface="Arial Unicode MS" panose="020B0604020202020204" pitchFamily="34" charset="-128"/>
                <a:cs typeface="Arial" panose="020B0604020202020204" pitchFamily="34" charset="0"/>
              </a:rPr>
              <a:t>The analysis demonstrated that the TT technique had the longest femoral tunnel length. </a:t>
            </a:r>
          </a:p>
          <a:p>
            <a:pPr lvl="1">
              <a:lnSpc>
                <a:spcPct val="110000"/>
              </a:lnSpc>
            </a:pPr>
            <a:r>
              <a:rPr lang="en-SG" sz="1500" dirty="0">
                <a:effectLst/>
                <a:latin typeface="Arial" panose="020B0604020202020204" pitchFamily="34" charset="0"/>
                <a:ea typeface="Arial Unicode MS" panose="020B0604020202020204" pitchFamily="34" charset="-128"/>
                <a:cs typeface="Arial" panose="020B0604020202020204" pitchFamily="34" charset="0"/>
              </a:rPr>
              <a:t>The findings were consistent with the findings by Lee et al24 which included controlled cadaveric studies. </a:t>
            </a:r>
          </a:p>
          <a:p>
            <a:pPr lvl="1">
              <a:lnSpc>
                <a:spcPct val="110000"/>
              </a:lnSpc>
            </a:pPr>
            <a:r>
              <a:rPr lang="en-SG" sz="1500" dirty="0">
                <a:effectLst/>
                <a:latin typeface="Arial" panose="020B0604020202020204" pitchFamily="34" charset="0"/>
                <a:ea typeface="Arial Unicode MS" panose="020B0604020202020204" pitchFamily="34" charset="-128"/>
                <a:cs typeface="Arial" panose="020B0604020202020204" pitchFamily="34" charset="0"/>
              </a:rPr>
              <a:t>However, this finding may not be a significant clinical issue as the majority of studies (16 of 17 studies) reported adequate femoral tunnel lengths for all ACL reconstruction techniques (&gt;25mm). Only </a:t>
            </a:r>
            <a:r>
              <a:rPr lang="en-SG" sz="1500" dirty="0" err="1">
                <a:effectLst/>
                <a:latin typeface="Arial" panose="020B0604020202020204" pitchFamily="34" charset="0"/>
                <a:ea typeface="Arial Unicode MS" panose="020B0604020202020204" pitchFamily="34" charset="-128"/>
                <a:cs typeface="Arial" panose="020B0604020202020204" pitchFamily="34" charset="0"/>
              </a:rPr>
              <a:t>Youm</a:t>
            </a:r>
            <a:r>
              <a:rPr lang="en-SG" sz="1500" dirty="0">
                <a:effectLst/>
                <a:latin typeface="Arial" panose="020B0604020202020204" pitchFamily="34" charset="0"/>
                <a:ea typeface="Arial Unicode MS" panose="020B0604020202020204" pitchFamily="34" charset="-128"/>
                <a:cs typeface="Arial" panose="020B0604020202020204" pitchFamily="34" charset="0"/>
              </a:rPr>
              <a:t> et al (2014) reported an average femoral tunnel length of 24.7mm for patients who underwent ACL reconstruction via the AM technique at their centre. </a:t>
            </a:r>
          </a:p>
          <a:p>
            <a:pPr lvl="1"/>
            <a:r>
              <a:rPr lang="en-SG" sz="1500" dirty="0">
                <a:effectLst/>
                <a:latin typeface="Arial" panose="020B0604020202020204" pitchFamily="34" charset="0"/>
                <a:ea typeface="Arial Unicode MS" panose="020B0604020202020204" pitchFamily="34" charset="-128"/>
                <a:cs typeface="Arial" panose="020B0604020202020204" pitchFamily="34" charset="0"/>
              </a:rPr>
              <a:t>There are reports [</a:t>
            </a:r>
            <a:r>
              <a:rPr lang="en-SG" sz="1500" dirty="0">
                <a:latin typeface="Arial" panose="020B0604020202020204" pitchFamily="34" charset="0"/>
                <a:ea typeface="Arial Unicode MS" panose="020B0604020202020204" pitchFamily="34" charset="-128"/>
                <a:cs typeface="Arial" panose="020B0604020202020204" pitchFamily="34" charset="0"/>
              </a:rPr>
              <a:t>10,11</a:t>
            </a:r>
            <a:r>
              <a:rPr lang="en-SG" sz="1500" dirty="0">
                <a:effectLst/>
                <a:latin typeface="Arial" panose="020B0604020202020204" pitchFamily="34" charset="0"/>
                <a:ea typeface="Arial Unicode MS" panose="020B0604020202020204" pitchFamily="34" charset="-128"/>
                <a:cs typeface="Arial" panose="020B0604020202020204" pitchFamily="34" charset="0"/>
              </a:rPr>
              <a:t>] that claim that critically short femoral tunnel (less than 25mm) can result in issue such as graft tunnel-mismatch and inadequate amount of graft in tunnel at time of construction. </a:t>
            </a:r>
          </a:p>
          <a:p>
            <a:pPr lvl="1">
              <a:lnSpc>
                <a:spcPct val="110000"/>
              </a:lnSpc>
            </a:pPr>
            <a:r>
              <a:rPr lang="en-SG" sz="1500" dirty="0">
                <a:effectLst/>
                <a:latin typeface="Arial" panose="020B0604020202020204" pitchFamily="34" charset="0"/>
                <a:ea typeface="Arial Unicode MS" panose="020B0604020202020204" pitchFamily="34" charset="-128"/>
                <a:cs typeface="Arial" panose="020B0604020202020204" pitchFamily="34" charset="0"/>
              </a:rPr>
              <a:t>In general, since the femoral tunnel length remains adequate regardless of the ACL reconstruction technique being utilised, the AM and OI techniques remain able to provide sufficient pull-out strength and tendon-bone healing despite resulting in slightly shorter femoral tunnel lengths compared to the TT technique.</a:t>
            </a:r>
          </a:p>
          <a:p>
            <a:pPr lvl="1">
              <a:lnSpc>
                <a:spcPct val="110000"/>
              </a:lnSpc>
            </a:pPr>
            <a:endParaRPr lang="en-SG" sz="1500" dirty="0">
              <a:effectLst/>
              <a:latin typeface="Arial" panose="020B0604020202020204" pitchFamily="34" charset="0"/>
              <a:ea typeface="Arial Unicode MS" panose="020B0604020202020204" pitchFamily="34" charset="-128"/>
              <a:cs typeface="Arial" panose="020B0604020202020204" pitchFamily="34" charset="0"/>
            </a:endParaRPr>
          </a:p>
          <a:p>
            <a:pPr marL="0" indent="0">
              <a:lnSpc>
                <a:spcPct val="110000"/>
              </a:lnSpc>
              <a:spcBef>
                <a:spcPts val="300"/>
              </a:spcBef>
              <a:buSzTx/>
              <a:buNone/>
              <a:defRPr sz="1600" b="1"/>
            </a:pPr>
            <a:endParaRPr lang="en-US" sz="1500" dirty="0">
              <a:latin typeface="Arial" panose="020B0604020202020204" pitchFamily="34" charset="0"/>
              <a:cs typeface="Arial" panose="020B0604020202020204" pitchFamily="34" charset="0"/>
            </a:endParaRPr>
          </a:p>
          <a:p>
            <a:pPr marL="0" indent="0">
              <a:spcBef>
                <a:spcPts val="300"/>
              </a:spcBef>
              <a:buSzTx/>
              <a:buNone/>
              <a:defRPr sz="1600" b="1"/>
            </a:pPr>
            <a:endParaRPr sz="1700" dirty="0"/>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7000"/>
              </a:lnSpc>
              <a:defRPr sz="2800" b="1">
                <a:solidFill>
                  <a:srgbClr val="FFFFFF"/>
                </a:solidFill>
              </a:defRPr>
            </a:lvl1pPr>
          </a:lstStyle>
          <a:p>
            <a:r>
              <a:rPr lang="en-US" dirty="0"/>
              <a:t>Discussions</a:t>
            </a:r>
            <a:endParaRPr dirty="0"/>
          </a:p>
        </p:txBody>
      </p:sp>
    </p:spTree>
    <p:extLst>
      <p:ext uri="{BB962C8B-B14F-4D97-AF65-F5344CB8AC3E}">
        <p14:creationId xmlns:p14="http://schemas.microsoft.com/office/powerpoint/2010/main" val="333950919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751" y="1285703"/>
            <a:ext cx="8299451" cy="5688838"/>
          </a:xfrm>
          <a:prstGeom prst="rect">
            <a:avLst/>
          </a:prstGeom>
        </p:spPr>
        <p:txBody>
          <a:bodyPr>
            <a:normAutofit/>
          </a:bodyPr>
          <a:lstStyle/>
          <a:p>
            <a:pPr marL="0" indent="0">
              <a:spcBef>
                <a:spcPts val="300"/>
              </a:spcBef>
              <a:buSzTx/>
              <a:buNone/>
              <a:defRPr sz="1600" b="1"/>
            </a:pPr>
            <a:r>
              <a:rPr lang="en-US" sz="1700" dirty="0"/>
              <a:t>Femoral Tunnel Length</a:t>
            </a:r>
          </a:p>
          <a:p>
            <a:r>
              <a:rPr lang="en-SG" sz="1500" dirty="0">
                <a:effectLst/>
                <a:latin typeface="Arial" panose="020B0604020202020204" pitchFamily="34" charset="0"/>
                <a:ea typeface="Arial Unicode MS" panose="020B0604020202020204" pitchFamily="34" charset="-128"/>
                <a:cs typeface="Arial" panose="020B0604020202020204" pitchFamily="34" charset="0"/>
              </a:rPr>
              <a:t>Specific to graft bending angles, literature has shown that higher GBAs can lead to poorer proximal graft healing, hence contributing to a higher chance of graft failure [12]. </a:t>
            </a:r>
          </a:p>
          <a:p>
            <a:r>
              <a:rPr lang="en-SG" sz="1500" dirty="0">
                <a:effectLst/>
                <a:latin typeface="Arial" panose="020B0604020202020204" pitchFamily="34" charset="0"/>
                <a:ea typeface="Arial Unicode MS" panose="020B0604020202020204" pitchFamily="34" charset="-128"/>
                <a:cs typeface="Arial" panose="020B0604020202020204" pitchFamily="34" charset="0"/>
              </a:rPr>
              <a:t>Steep GBAs have been associated with friction, graft stretch and fatigue failure [13]. </a:t>
            </a:r>
          </a:p>
          <a:p>
            <a:r>
              <a:rPr lang="en-SG" sz="1500" dirty="0">
                <a:effectLst/>
                <a:latin typeface="Arial" panose="020B0604020202020204" pitchFamily="34" charset="0"/>
                <a:ea typeface="Arial Unicode MS" panose="020B0604020202020204" pitchFamily="34" charset="-128"/>
                <a:cs typeface="Arial" panose="020B0604020202020204" pitchFamily="34" charset="0"/>
              </a:rPr>
              <a:t>There have been many analyses including Nishimoto et al. [14] on double-bundle reconstructions highlighting that the TT technique contributes to a more acute GBA than the AM technique. Niki et al [15] also revealed that the OI technique resulted in a more acute GBA as compared to the AM technique. </a:t>
            </a:r>
          </a:p>
          <a:p>
            <a:r>
              <a:rPr lang="en-SG" sz="1500" dirty="0">
                <a:effectLst/>
                <a:latin typeface="Arial" panose="020B0604020202020204" pitchFamily="34" charset="0"/>
                <a:ea typeface="Arial Unicode MS" panose="020B0604020202020204" pitchFamily="34" charset="-128"/>
                <a:cs typeface="Arial" panose="020B0604020202020204" pitchFamily="34" charset="0"/>
              </a:rPr>
              <a:t>This study, however, showed </a:t>
            </a:r>
            <a:r>
              <a:rPr lang="en-SG" sz="150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that the differences </a:t>
            </a:r>
            <a:r>
              <a:rPr lang="en-SG" sz="1500" dirty="0">
                <a:effectLst/>
                <a:latin typeface="Arial" panose="020B0604020202020204" pitchFamily="34" charset="0"/>
                <a:ea typeface="Arial Unicode MS" panose="020B0604020202020204" pitchFamily="34" charset="-128"/>
                <a:cs typeface="Arial" panose="020B0604020202020204" pitchFamily="34" charset="0"/>
              </a:rPr>
              <a:t>in GBA amongst the techniques were insignificant.</a:t>
            </a:r>
            <a:endParaRPr lang="en-SG" sz="1500" dirty="0">
              <a:effectLst/>
              <a:latin typeface="Arial" panose="020B0604020202020204" pitchFamily="34" charset="0"/>
              <a:ea typeface="Times New Roman" panose="02020603050405020304" pitchFamily="18" charset="0"/>
              <a:cs typeface="Arial" panose="020B0604020202020204" pitchFamily="34" charset="0"/>
            </a:endParaRPr>
          </a:p>
          <a:p>
            <a:pPr lvl="1"/>
            <a:endParaRPr lang="en-SG" sz="1500" dirty="0">
              <a:effectLst/>
              <a:latin typeface="Arial" panose="020B0604020202020204" pitchFamily="34" charset="0"/>
              <a:ea typeface="Arial Unicode MS" panose="020B0604020202020204" pitchFamily="34" charset="-128"/>
              <a:cs typeface="Arial" panose="020B0604020202020204" pitchFamily="34" charset="0"/>
            </a:endParaRPr>
          </a:p>
          <a:p>
            <a:pPr marL="0" indent="0">
              <a:spcBef>
                <a:spcPts val="300"/>
              </a:spcBef>
              <a:buSzTx/>
              <a:buNone/>
              <a:defRPr sz="1600" b="1"/>
            </a:pPr>
            <a:endParaRPr lang="en-US" sz="1500" dirty="0">
              <a:latin typeface="Arial" panose="020B0604020202020204" pitchFamily="34" charset="0"/>
              <a:cs typeface="Arial" panose="020B0604020202020204" pitchFamily="34" charset="0"/>
            </a:endParaRPr>
          </a:p>
          <a:p>
            <a:pPr marL="0" indent="0">
              <a:spcBef>
                <a:spcPts val="300"/>
              </a:spcBef>
              <a:buSzTx/>
              <a:buNone/>
              <a:defRPr sz="1600" b="1"/>
            </a:pPr>
            <a:endParaRPr sz="1700" dirty="0"/>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87000"/>
              </a:lnSpc>
              <a:defRPr sz="2800" b="1">
                <a:solidFill>
                  <a:srgbClr val="FFFFFF"/>
                </a:solidFill>
              </a:defRPr>
            </a:lvl1pPr>
          </a:lstStyle>
          <a:p>
            <a:r>
              <a:rPr lang="en-US" dirty="0"/>
              <a:t>Discussions</a:t>
            </a:r>
            <a:endParaRPr dirty="0"/>
          </a:p>
        </p:txBody>
      </p:sp>
    </p:spTree>
    <p:extLst>
      <p:ext uri="{BB962C8B-B14F-4D97-AF65-F5344CB8AC3E}">
        <p14:creationId xmlns:p14="http://schemas.microsoft.com/office/powerpoint/2010/main" val="247248237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493969" y="1503800"/>
            <a:ext cx="8299451" cy="5688838"/>
          </a:xfrm>
          <a:prstGeom prst="rect">
            <a:avLst/>
          </a:prstGeom>
        </p:spPr>
        <p:txBody>
          <a:bodyPr>
            <a:normAutofit/>
          </a:bodyPr>
          <a:lstStyle/>
          <a:p>
            <a:r>
              <a:rPr lang="en-SG" sz="1500" dirty="0">
                <a:effectLst/>
                <a:latin typeface="Arial" panose="020B0604020202020204" pitchFamily="34" charset="0"/>
                <a:ea typeface="Arial Unicode MS" panose="020B0604020202020204" pitchFamily="34" charset="-128"/>
                <a:cs typeface="Arial" panose="020B0604020202020204" pitchFamily="34" charset="0"/>
              </a:rPr>
              <a:t>Firstly, </a:t>
            </a:r>
            <a:r>
              <a:rPr lang="en-SG" sz="1500" b="1" dirty="0">
                <a:effectLst/>
                <a:latin typeface="Arial" panose="020B0604020202020204" pitchFamily="34" charset="0"/>
                <a:ea typeface="Arial Unicode MS" panose="020B0604020202020204" pitchFamily="34" charset="-128"/>
                <a:cs typeface="Arial" panose="020B0604020202020204" pitchFamily="34" charset="0"/>
              </a:rPr>
              <a:t>a significant number of studies included were non-randomised and retrospective in nature.</a:t>
            </a:r>
            <a:r>
              <a:rPr lang="en-SG" sz="1500" dirty="0">
                <a:effectLst/>
                <a:latin typeface="Arial" panose="020B0604020202020204" pitchFamily="34" charset="0"/>
                <a:ea typeface="Arial Unicode MS" panose="020B0604020202020204" pitchFamily="34" charset="-128"/>
                <a:cs typeface="Arial" panose="020B0604020202020204" pitchFamily="34" charset="0"/>
              </a:rPr>
              <a:t> Ideally all studies should be randomised controlled trials to obtain the highest quality. </a:t>
            </a:r>
          </a:p>
          <a:p>
            <a:pPr lvl="1"/>
            <a:r>
              <a:rPr lang="en-SG" sz="1500" dirty="0">
                <a:effectLst/>
                <a:latin typeface="Arial" panose="020B0604020202020204" pitchFamily="34" charset="0"/>
                <a:ea typeface="Arial Unicode MS" panose="020B0604020202020204" pitchFamily="34" charset="-128"/>
                <a:cs typeface="Arial" panose="020B0604020202020204" pitchFamily="34" charset="0"/>
              </a:rPr>
              <a:t>Regardless, there were measures taken to ensure the quality of the review was maintained. These included the exclusion of cadaveric studies and ensuring the papers included measured outcomes using high-quality imaging modality CT scan. </a:t>
            </a:r>
          </a:p>
          <a:p>
            <a:r>
              <a:rPr lang="en-SG" sz="1500" dirty="0">
                <a:effectLst/>
                <a:latin typeface="Arial" panose="020B0604020202020204" pitchFamily="34" charset="0"/>
                <a:ea typeface="Arial Unicode MS" panose="020B0604020202020204" pitchFamily="34" charset="-128"/>
                <a:cs typeface="Arial" panose="020B0604020202020204" pitchFamily="34" charset="0"/>
              </a:rPr>
              <a:t>Secondly, the </a:t>
            </a:r>
            <a:r>
              <a:rPr lang="en-SG" sz="1500" b="1" dirty="0">
                <a:effectLst/>
                <a:latin typeface="Arial" panose="020B0604020202020204" pitchFamily="34" charset="0"/>
                <a:ea typeface="Arial Unicode MS" panose="020B0604020202020204" pitchFamily="34" charset="-128"/>
                <a:cs typeface="Arial" panose="020B0604020202020204" pitchFamily="34" charset="0"/>
              </a:rPr>
              <a:t>mixture of studies, alongside with differences in patient co-morbidities and demographics, may have resulted in biases and heterogeneity in our study</a:t>
            </a:r>
            <a:r>
              <a:rPr lang="en-SG" sz="1500" dirty="0">
                <a:effectLst/>
                <a:latin typeface="Arial" panose="020B0604020202020204" pitchFamily="34" charset="0"/>
                <a:ea typeface="Arial Unicode MS" panose="020B0604020202020204" pitchFamily="34" charset="-128"/>
                <a:cs typeface="Arial" panose="020B0604020202020204" pitchFamily="34" charset="0"/>
              </a:rPr>
              <a:t>. </a:t>
            </a:r>
          </a:p>
          <a:p>
            <a:pPr lvl="1"/>
            <a:r>
              <a:rPr lang="en-SG" sz="1500" dirty="0">
                <a:effectLst/>
                <a:latin typeface="Arial" panose="020B0604020202020204" pitchFamily="34" charset="0"/>
                <a:ea typeface="Arial Unicode MS" panose="020B0604020202020204" pitchFamily="34" charset="-128"/>
                <a:cs typeface="Arial" panose="020B0604020202020204" pitchFamily="34" charset="0"/>
              </a:rPr>
              <a:t>To cope with these limitations, a random-effect model is implemented in light of the heterogeneity that may be present in these studies. </a:t>
            </a:r>
          </a:p>
          <a:p>
            <a:pPr lvl="1"/>
            <a:r>
              <a:rPr lang="en-SG" sz="1500" dirty="0">
                <a:effectLst/>
                <a:latin typeface="Arial" panose="020B0604020202020204" pitchFamily="34" charset="0"/>
                <a:ea typeface="Arial Unicode MS" panose="020B0604020202020204" pitchFamily="34" charset="-128"/>
                <a:cs typeface="Arial" panose="020B0604020202020204" pitchFamily="34" charset="0"/>
              </a:rPr>
              <a:t>All these might have contributed to errors in pooled analysis, therefore pooled mean differences has been intentionally avoided in this study. Data and forest plots have been presented with the reporting of ranges. </a:t>
            </a:r>
          </a:p>
          <a:p>
            <a:pPr lvl="1"/>
            <a:r>
              <a:rPr lang="en-SG" sz="1500" dirty="0">
                <a:effectLst/>
                <a:latin typeface="Arial" panose="020B0604020202020204" pitchFamily="34" charset="0"/>
                <a:ea typeface="Arial Unicode MS" panose="020B0604020202020204" pitchFamily="34" charset="-128"/>
                <a:cs typeface="Arial" panose="020B0604020202020204" pitchFamily="34" charset="0"/>
              </a:rPr>
              <a:t>One way to reduce such differences would have been to tighten the inclusion criteria and only include studies which carried out a triple-group analysis. </a:t>
            </a:r>
          </a:p>
          <a:p>
            <a:pPr lvl="1"/>
            <a:r>
              <a:rPr lang="en-SG" sz="1500" dirty="0">
                <a:effectLst/>
                <a:latin typeface="Arial" panose="020B0604020202020204" pitchFamily="34" charset="0"/>
                <a:ea typeface="Arial Unicode MS" panose="020B0604020202020204" pitchFamily="34" charset="-128"/>
                <a:cs typeface="Arial" panose="020B0604020202020204" pitchFamily="34" charset="0"/>
              </a:rPr>
              <a:t>There was, however, insufficient literature available on triple-group analyses. Of the 17 studies that were included, 4 performed a triple-group analysis, of which only 2 measured tunnel position, 2 measured tunnel length and 2 measured GBA. </a:t>
            </a:r>
          </a:p>
          <a:p>
            <a:pPr lvl="1"/>
            <a:endParaRPr lang="en-SG" sz="1500" dirty="0">
              <a:effectLst/>
              <a:latin typeface="Arial" panose="020B0604020202020204" pitchFamily="34" charset="0"/>
              <a:ea typeface="Arial Unicode MS" panose="020B0604020202020204" pitchFamily="34" charset="-128"/>
              <a:cs typeface="Arial" panose="020B0604020202020204" pitchFamily="34" charset="0"/>
            </a:endParaRPr>
          </a:p>
          <a:p>
            <a:pPr marL="0" indent="0">
              <a:spcBef>
                <a:spcPts val="300"/>
              </a:spcBef>
              <a:buSzTx/>
              <a:buNone/>
              <a:defRPr sz="1600" b="1"/>
            </a:pPr>
            <a:endParaRPr lang="en-US" sz="1500" dirty="0">
              <a:latin typeface="Arial" panose="020B0604020202020204" pitchFamily="34" charset="0"/>
              <a:cs typeface="Arial" panose="020B0604020202020204" pitchFamily="34" charset="0"/>
            </a:endParaRPr>
          </a:p>
          <a:p>
            <a:pPr marL="0" indent="0">
              <a:spcBef>
                <a:spcPts val="300"/>
              </a:spcBef>
              <a:buSzTx/>
              <a:buNone/>
              <a:defRPr sz="1600" b="1"/>
            </a:pPr>
            <a:endParaRPr sz="1700" dirty="0"/>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7000"/>
              </a:lnSpc>
              <a:defRPr sz="2800" b="1">
                <a:solidFill>
                  <a:srgbClr val="FFFFFF"/>
                </a:solidFill>
              </a:defRPr>
            </a:lvl1pPr>
          </a:lstStyle>
          <a:p>
            <a:r>
              <a:rPr lang="en-US" dirty="0"/>
              <a:t>Limitations</a:t>
            </a:r>
            <a:endParaRPr dirty="0"/>
          </a:p>
        </p:txBody>
      </p:sp>
    </p:spTree>
    <p:extLst>
      <p:ext uri="{BB962C8B-B14F-4D97-AF65-F5344CB8AC3E}">
        <p14:creationId xmlns:p14="http://schemas.microsoft.com/office/powerpoint/2010/main" val="390269469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 2"/>
          <p:cNvGrpSpPr/>
          <p:nvPr/>
        </p:nvGrpSpPr>
        <p:grpSpPr>
          <a:xfrm>
            <a:off x="8672513" y="493540"/>
            <a:ext cx="228601" cy="773114"/>
            <a:chOff x="0" y="0"/>
            <a:chExt cx="228600" cy="773112"/>
          </a:xfrm>
        </p:grpSpPr>
        <p:sp>
          <p:nvSpPr>
            <p:cNvPr id="156" name="AutoShape 3"/>
            <p:cNvSpPr/>
            <p:nvPr/>
          </p:nvSpPr>
          <p:spPr>
            <a:xfrm>
              <a:off x="0" y="0"/>
              <a:ext cx="228600" cy="773113"/>
            </a:xfrm>
            <a:prstGeom prst="roundRect">
              <a:avLst>
                <a:gd name="adj" fmla="val 40278"/>
              </a:avLst>
            </a:prstGeom>
            <a:solidFill>
              <a:srgbClr val="996633"/>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57" name="Rectangle 4"/>
            <p:cNvSpPr/>
            <p:nvPr/>
          </p:nvSpPr>
          <p:spPr>
            <a:xfrm>
              <a:off x="-1" y="0"/>
              <a:ext cx="90489" cy="769938"/>
            </a:xfrm>
            <a:prstGeom prst="rect">
              <a:avLst/>
            </a:prstGeom>
            <a:solidFill>
              <a:srgbClr val="996633"/>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grpSp>
        <p:nvGrpSpPr>
          <p:cNvPr id="161" name="Text Box 5"/>
          <p:cNvGrpSpPr/>
          <p:nvPr/>
        </p:nvGrpSpPr>
        <p:grpSpPr>
          <a:xfrm>
            <a:off x="8712200" y="493540"/>
            <a:ext cx="127001" cy="769939"/>
            <a:chOff x="0" y="0"/>
            <a:chExt cx="127000" cy="769938"/>
          </a:xfrm>
        </p:grpSpPr>
        <p:sp>
          <p:nvSpPr>
            <p:cNvPr id="159" name="Rectangle"/>
            <p:cNvSpPr/>
            <p:nvPr/>
          </p:nvSpPr>
          <p:spPr>
            <a:xfrm rot="5400000">
              <a:off x="-293688" y="349250"/>
              <a:ext cx="769939" cy="71438"/>
            </a:xfrm>
            <a:prstGeom prst="rect">
              <a:avLst/>
            </a:prstGeom>
            <a:solidFill>
              <a:srgbClr val="996633"/>
            </a:solidFill>
            <a:ln w="12700" cap="flat">
              <a:noFill/>
              <a:miter lim="400000"/>
            </a:ln>
            <a:effectLst/>
          </p:spPr>
          <p:txBody>
            <a:bodyPr wrap="square" lIns="45719" tIns="45719" rIns="45719" bIns="45719" numCol="1" anchor="t">
              <a:noAutofit/>
            </a:bodyPr>
            <a:lstStyle/>
            <a:p>
              <a:pPr algn="ctr">
                <a:defRPr sz="2400" baseline="-25000">
                  <a:latin typeface="Times Roman"/>
                  <a:ea typeface="Times Roman"/>
                  <a:cs typeface="Times Roman"/>
                  <a:sym typeface="Times Roman"/>
                </a:defRPr>
              </a:pPr>
              <a:endParaRPr/>
            </a:p>
          </p:txBody>
        </p:sp>
        <p:sp>
          <p:nvSpPr>
            <p:cNvPr id="160" name="Physical"/>
            <p:cNvSpPr txBox="1"/>
            <p:nvPr/>
          </p:nvSpPr>
          <p:spPr>
            <a:xfrm rot="5400000">
              <a:off x="-108366" y="321469"/>
              <a:ext cx="343732"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defRPr sz="700">
                  <a:solidFill>
                    <a:srgbClr val="FFFFFF"/>
                  </a:solidFill>
                </a:defRPr>
              </a:lvl1pPr>
            </a:lstStyle>
            <a:p>
              <a:r>
                <a:t>Physical</a:t>
              </a:r>
            </a:p>
          </p:txBody>
        </p:sp>
      </p:grpSp>
      <p:sp>
        <p:nvSpPr>
          <p:cNvPr id="162" name="Rectangle 6"/>
          <p:cNvSpPr/>
          <p:nvPr/>
        </p:nvSpPr>
        <p:spPr>
          <a:xfrm>
            <a:off x="-1" y="493540"/>
            <a:ext cx="8637590" cy="773115"/>
          </a:xfrm>
          <a:prstGeom prst="rect">
            <a:avLst/>
          </a:prstGeom>
          <a:solidFill>
            <a:srgbClr val="996633"/>
          </a:solidFill>
          <a:ln w="12700">
            <a:miter lim="400000"/>
          </a:ln>
        </p:spPr>
        <p:txBody>
          <a:bodyPr lIns="45719" rIns="45719" anchor="ctr"/>
          <a:lstStyle/>
          <a:p>
            <a:pPr>
              <a:defRPr sz="2400" baseline="-25000">
                <a:latin typeface="Times Roman"/>
                <a:ea typeface="Times Roman"/>
                <a:cs typeface="Times Roman"/>
                <a:sym typeface="Times Roman"/>
              </a:defRPr>
            </a:pPr>
            <a:endParaRPr/>
          </a:p>
        </p:txBody>
      </p:sp>
      <p:sp>
        <p:nvSpPr>
          <p:cNvPr id="163" name="Content Placeholder 2"/>
          <p:cNvSpPr txBox="1">
            <a:spLocks noGrp="1"/>
          </p:cNvSpPr>
          <p:nvPr>
            <p:ph type="body" sz="quarter" idx="1"/>
          </p:nvPr>
        </p:nvSpPr>
        <p:spPr>
          <a:xfrm>
            <a:off x="304800" y="1354545"/>
            <a:ext cx="8178800" cy="4453587"/>
          </a:xfrm>
          <a:prstGeom prst="rect">
            <a:avLst/>
          </a:prstGeom>
        </p:spPr>
        <p:txBody>
          <a:bodyPr>
            <a:normAutofit fontScale="77500" lnSpcReduction="20000"/>
          </a:bodyPr>
          <a:lstStyle>
            <a:lvl1pPr marL="0" indent="0">
              <a:spcBef>
                <a:spcPts val="400"/>
              </a:spcBef>
              <a:buSzTx/>
              <a:buNone/>
              <a:defRPr sz="2000" b="1"/>
            </a:lvl1pPr>
          </a:lstStyle>
          <a:p>
            <a:r>
              <a:rPr lang="en-US" dirty="0"/>
              <a:t>References</a:t>
            </a:r>
          </a:p>
          <a:p>
            <a:pPr marL="228600" indent="-228600">
              <a:buAutoNum type="arabicPeriod"/>
            </a:pPr>
            <a:r>
              <a:rPr lang="en-US" sz="1000" b="0" dirty="0" err="1"/>
              <a:t>Musahl</a:t>
            </a:r>
            <a:r>
              <a:rPr lang="en-US" sz="1000" b="0" dirty="0"/>
              <a:t> V, </a:t>
            </a:r>
            <a:r>
              <a:rPr lang="en-US" sz="1000" b="0" dirty="0" err="1"/>
              <a:t>Plakseychuk</a:t>
            </a:r>
            <a:r>
              <a:rPr lang="en-US" sz="1000" b="0" dirty="0"/>
              <a:t> A, </a:t>
            </a:r>
            <a:r>
              <a:rPr lang="en-US" sz="1000" b="0" dirty="0" err="1"/>
              <a:t>Vanscyoc</a:t>
            </a:r>
            <a:r>
              <a:rPr lang="en-US" sz="1000" b="0" dirty="0"/>
              <a:t> A, Sasaki T, </a:t>
            </a:r>
            <a:r>
              <a:rPr lang="en-US" sz="1000" b="0" dirty="0" err="1"/>
              <a:t>Debski</a:t>
            </a:r>
            <a:r>
              <a:rPr lang="en-US" sz="1000" b="0" dirty="0"/>
              <a:t> RE, </a:t>
            </a:r>
            <a:r>
              <a:rPr lang="en-US" sz="1000" b="0" dirty="0" err="1"/>
              <a:t>Mcmahon</a:t>
            </a:r>
            <a:r>
              <a:rPr lang="en-US" sz="1000" b="0" dirty="0"/>
              <a:t> PJ, et al. Varying femoral tunnels between the anatomical footprint and isometric positions: effect on kinematics of the anterior cruciate ligament-reconstructed knee. Am J Sports Med 2005;33.5: 712-718.</a:t>
            </a:r>
          </a:p>
          <a:p>
            <a:pPr marL="228600" indent="-228600">
              <a:buAutoNum type="arabicPeriod"/>
            </a:pPr>
            <a:r>
              <a:rPr lang="en-US" sz="1000" b="0" dirty="0"/>
              <a:t>Park JS, Park JH, Wang JH, Oh CH, Hwang MH, Lee SH, et al. Comparison of femoral tunnel geometry, using in vivo 3-dimensional computed tomography, during </a:t>
            </a:r>
            <a:r>
              <a:rPr lang="en-US" sz="1000" b="0" dirty="0" err="1"/>
              <a:t>transportal</a:t>
            </a:r>
            <a:r>
              <a:rPr lang="en-US" sz="1000" b="0" dirty="0"/>
              <a:t> and outside-in single-bundle anterior cruciate ligament reconstruction techniques. Arthroscopy 2015;31.1:83-91.</a:t>
            </a:r>
          </a:p>
          <a:p>
            <a:pPr marL="228600" indent="-228600">
              <a:buAutoNum type="arabicPeriod"/>
            </a:pPr>
            <a:r>
              <a:rPr lang="en-US" sz="1000" b="0" dirty="0"/>
              <a:t>Nishimoto K, Kuroda R, Mizuno K, Hoshino Y, </a:t>
            </a:r>
            <a:r>
              <a:rPr lang="en-US" sz="1000" b="0" dirty="0" err="1"/>
              <a:t>Nagamune</a:t>
            </a:r>
            <a:r>
              <a:rPr lang="en-US" sz="1000" b="0" dirty="0"/>
              <a:t> K, Kubo S, et al. Analysis of the graft bending angle at the femoral tunnel aperture in anatomic double bundle anterior cruciate ligament reconstruction: a comparison of the transtibial and the far anteromedial portal technique. Knee Surg Sports </a:t>
            </a:r>
            <a:r>
              <a:rPr lang="en-US" sz="1000" b="0" dirty="0" err="1"/>
              <a:t>Traumatol</a:t>
            </a:r>
            <a:r>
              <a:rPr lang="en-US" sz="1000" b="0" dirty="0"/>
              <a:t> </a:t>
            </a:r>
            <a:r>
              <a:rPr lang="en-US" sz="1000" b="0" dirty="0" err="1"/>
              <a:t>Arthrosc</a:t>
            </a:r>
            <a:r>
              <a:rPr lang="en-US" sz="1000" b="0" dirty="0"/>
              <a:t> 2009;17.3:270-276.</a:t>
            </a:r>
          </a:p>
          <a:p>
            <a:pPr marL="228600" indent="-228600">
              <a:buAutoNum type="arabicPeriod"/>
            </a:pPr>
            <a:r>
              <a:rPr lang="en-US" sz="1000" b="0" dirty="0"/>
              <a:t>Natsu-Ume T, Shino K, Nakata K, Nakamura N, </a:t>
            </a:r>
            <a:r>
              <a:rPr lang="en-US" sz="1000" b="0" dirty="0" err="1"/>
              <a:t>Toritsuka</a:t>
            </a:r>
            <a:r>
              <a:rPr lang="en-US" sz="1000" b="0" dirty="0"/>
              <a:t> Y, Mae T. Endoscopic reconstruction of the anterior cruciate ligament with quadrupled hamstring tendons: a correlation between MRI changes and restored stability of the knee. J Bone Joint Surg Br 2001;83.6:834-837.</a:t>
            </a:r>
          </a:p>
          <a:p>
            <a:pPr marL="228600" indent="-228600">
              <a:buAutoNum type="arabicPeriod"/>
            </a:pPr>
            <a:r>
              <a:rPr lang="en-US" sz="1000" b="0" dirty="0" err="1"/>
              <a:t>Segawa</a:t>
            </a:r>
            <a:r>
              <a:rPr lang="en-US" sz="1000" b="0" dirty="0"/>
              <a:t> H, Omori G, Tomita S, Koga Y. Bone tunnel enlargement after anterior cruciate ligament reconstruction using hamstring tendons. Knee Surg Sports </a:t>
            </a:r>
            <a:r>
              <a:rPr lang="en-US" sz="1000" b="0" dirty="0" err="1"/>
              <a:t>Traumatol</a:t>
            </a:r>
            <a:r>
              <a:rPr lang="en-US" sz="1000" b="0" dirty="0"/>
              <a:t> </a:t>
            </a:r>
            <a:r>
              <a:rPr lang="en-US" sz="1000" b="0" dirty="0" err="1"/>
              <a:t>Arthrosc</a:t>
            </a:r>
            <a:r>
              <a:rPr lang="en-US" sz="1000" b="0" dirty="0"/>
              <a:t> 2001;9.4:206-210.</a:t>
            </a:r>
          </a:p>
          <a:p>
            <a:pPr marL="228600" indent="-228600">
              <a:buAutoNum type="arabicPeriod"/>
            </a:pPr>
            <a:r>
              <a:rPr lang="en-US" sz="1000" b="0" dirty="0"/>
              <a:t>Nakamura T, Koga H, </a:t>
            </a:r>
            <a:r>
              <a:rPr lang="en-US" sz="1000" b="0" dirty="0" err="1"/>
              <a:t>Otabe</a:t>
            </a:r>
            <a:r>
              <a:rPr lang="en-US" sz="1000" b="0" dirty="0"/>
              <a:t> K, </a:t>
            </a:r>
            <a:r>
              <a:rPr lang="en-US" sz="1000" b="0" dirty="0" err="1"/>
              <a:t>Horie</a:t>
            </a:r>
            <a:r>
              <a:rPr lang="en-US" sz="1000" b="0" dirty="0"/>
              <a:t> M, Watanabe T, </a:t>
            </a:r>
            <a:r>
              <a:rPr lang="en-US" sz="1000" b="0" dirty="0" err="1"/>
              <a:t>Yagishita</a:t>
            </a:r>
            <a:r>
              <a:rPr lang="en-US" sz="1000" b="0" dirty="0"/>
              <a:t> K, et al. Comparison of three approaches for femoral tunnel during double-bundle anterior cruciate ligament reconstruction: A case controlled study. Journal of </a:t>
            </a:r>
            <a:r>
              <a:rPr lang="en-US" sz="1000" b="0" dirty="0" err="1"/>
              <a:t>Orthopaedic</a:t>
            </a:r>
            <a:r>
              <a:rPr lang="en-US" sz="1000" b="0" dirty="0"/>
              <a:t> Science 2019;24.1 :147-152.</a:t>
            </a:r>
          </a:p>
          <a:p>
            <a:pPr marL="228600" indent="-228600">
              <a:buAutoNum type="arabicPeriod"/>
            </a:pPr>
            <a:r>
              <a:rPr lang="en-US" sz="1000" b="0" dirty="0"/>
              <a:t>Cuomo P, Rama KR, Bull AM, Amis AA. The effects of different tensioning strategies on knee laxity and graft tension after double-bundle anterior cruciate ligament reconstruction. Am J Sports Med. 2007;35.12:2083–2090</a:t>
            </a:r>
          </a:p>
          <a:p>
            <a:pPr marL="228600" indent="-228600">
              <a:buAutoNum type="arabicPeriod"/>
            </a:pPr>
            <a:r>
              <a:rPr lang="en-US" sz="1000" b="0" dirty="0"/>
              <a:t>Sinha S, Naik AK, Meena D, Jain VK, Arya RK. Creation of femoral tunnel by outside-in technique for ACL reconstruction: an analysis. Arch </a:t>
            </a:r>
            <a:r>
              <a:rPr lang="en-US" sz="1000" b="0" dirty="0" err="1"/>
              <a:t>Orthop</a:t>
            </a:r>
            <a:r>
              <a:rPr lang="en-US" sz="1000" b="0" dirty="0"/>
              <a:t> Trauma Surg  2014;134.12:1709-1716.</a:t>
            </a:r>
          </a:p>
          <a:p>
            <a:pPr marL="228600" indent="-228600">
              <a:buAutoNum type="arabicPeriod"/>
            </a:pPr>
            <a:r>
              <a:rPr lang="en-US" sz="1000" b="0" dirty="0"/>
              <a:t>Soh OJ, Lee DC, Park KH, </a:t>
            </a:r>
            <a:r>
              <a:rPr lang="en-US" sz="1000" b="0" dirty="0" err="1"/>
              <a:t>Ahn</a:t>
            </a:r>
            <a:r>
              <a:rPr lang="en-US" sz="1000" b="0" dirty="0"/>
              <a:t> HS. Comparison of the modified transtibial technique, anteromedial portal technique and outside-in technique in ACL reconstruction. Knee Surg </a:t>
            </a:r>
            <a:r>
              <a:rPr lang="en-US" sz="1000" b="0" dirty="0" err="1"/>
              <a:t>Relat</a:t>
            </a:r>
            <a:r>
              <a:rPr lang="en-US" sz="1000" b="0" dirty="0"/>
              <a:t> Res 2014;26.4:241.</a:t>
            </a:r>
          </a:p>
          <a:p>
            <a:pPr marL="228600" indent="-228600">
              <a:buAutoNum type="arabicPeriod"/>
            </a:pPr>
            <a:r>
              <a:rPr lang="en-US" sz="1000" b="0" dirty="0" err="1"/>
              <a:t>Musahl</a:t>
            </a:r>
            <a:r>
              <a:rPr lang="en-US" sz="1000" b="0" dirty="0"/>
              <a:t> V, </a:t>
            </a:r>
            <a:r>
              <a:rPr lang="en-US" sz="1000" b="0" dirty="0" err="1"/>
              <a:t>Plakseychuk</a:t>
            </a:r>
            <a:r>
              <a:rPr lang="en-US" sz="1000" b="0" dirty="0"/>
              <a:t> A, </a:t>
            </a:r>
            <a:r>
              <a:rPr lang="en-US" sz="1000" b="0" dirty="0" err="1"/>
              <a:t>Vanscyoc</a:t>
            </a:r>
            <a:r>
              <a:rPr lang="en-US" sz="1000" b="0" dirty="0"/>
              <a:t> A, Sasaki T, </a:t>
            </a:r>
            <a:r>
              <a:rPr lang="en-US" sz="1000" b="0" dirty="0" err="1"/>
              <a:t>Debski</a:t>
            </a:r>
            <a:r>
              <a:rPr lang="en-US" sz="1000" b="0" dirty="0"/>
              <a:t> RE, </a:t>
            </a:r>
            <a:r>
              <a:rPr lang="en-US" sz="1000" b="0" dirty="0" err="1"/>
              <a:t>Mcmahon</a:t>
            </a:r>
            <a:r>
              <a:rPr lang="en-US" sz="1000" b="0" dirty="0"/>
              <a:t> PJ, et al. Varying femoral tunnels between the anatomical footprint and isometric positions: effect on kinematics of the anterior cruciate ligament-reconstructed knee. Am J Sports Med 2005;33.5: 712-718.</a:t>
            </a:r>
          </a:p>
          <a:p>
            <a:pPr marL="228600" indent="-228600">
              <a:buAutoNum type="arabicPeriod"/>
            </a:pPr>
            <a:r>
              <a:rPr lang="en-US" sz="1000" b="0" dirty="0" err="1"/>
              <a:t>Golish</a:t>
            </a:r>
            <a:r>
              <a:rPr lang="en-US" sz="1000" b="0" dirty="0"/>
              <a:t> SR, </a:t>
            </a:r>
            <a:r>
              <a:rPr lang="en-US" sz="1000" b="0" dirty="0" err="1"/>
              <a:t>Baumfeld</a:t>
            </a:r>
            <a:r>
              <a:rPr lang="en-US" sz="1000" b="0" dirty="0"/>
              <a:t> JA, </a:t>
            </a:r>
            <a:r>
              <a:rPr lang="en-US" sz="1000" b="0" dirty="0" err="1"/>
              <a:t>Schoderbek</a:t>
            </a:r>
            <a:r>
              <a:rPr lang="en-US" sz="1000" b="0" dirty="0"/>
              <a:t> RJ, Miller MD. The effect of femoral tunnel starting position on tunnel length in anterior cruciate ligament reconstruction: a cadaveric study. Arthroscopy 2007;23.11:1187-1192.</a:t>
            </a:r>
          </a:p>
          <a:p>
            <a:pPr marL="228600" indent="-228600">
              <a:buAutoNum type="arabicPeriod"/>
            </a:pPr>
            <a:r>
              <a:rPr lang="en-US" sz="1000" b="0" dirty="0"/>
              <a:t>Tashiro Y, Gale Tm Sundaram V, Nagai K, Irrgang JJ, </a:t>
            </a:r>
            <a:r>
              <a:rPr lang="en-US" sz="1000" b="0" dirty="0" err="1"/>
              <a:t>Anderst</a:t>
            </a:r>
            <a:r>
              <a:rPr lang="en-US" sz="1000" b="0" dirty="0"/>
              <a:t> W, et al. The graft bending angle can affect early graft healing after anterior cruciate ligament reconstruction: in vivo analysis with 2 years’ follow-up. Am J Sports Med 2017;45.8:1829-1836.</a:t>
            </a:r>
          </a:p>
          <a:p>
            <a:pPr marL="228600" indent="-228600">
              <a:buAutoNum type="arabicPeriod"/>
            </a:pPr>
            <a:r>
              <a:rPr lang="en-US" sz="1000" b="0" dirty="0"/>
              <a:t>Weber AE, Bissell B, </a:t>
            </a:r>
            <a:r>
              <a:rPr lang="en-US" sz="1000" b="0" dirty="0" err="1"/>
              <a:t>Wojtys</a:t>
            </a:r>
            <a:r>
              <a:rPr lang="en-US" sz="1000" b="0" dirty="0"/>
              <a:t> EM, Sekiya JK. Is the all-arthroscopic tibial inlay double-bundle PCL reconstruction a viable option in </a:t>
            </a:r>
            <a:r>
              <a:rPr lang="en-US" sz="1000" b="0" dirty="0" err="1"/>
              <a:t>multiligament</a:t>
            </a:r>
            <a:r>
              <a:rPr lang="en-US" sz="1000" b="0" dirty="0"/>
              <a:t> knee injuries? Clinical </a:t>
            </a:r>
            <a:r>
              <a:rPr lang="en-US" sz="1000" b="0" dirty="0" err="1"/>
              <a:t>Orthop</a:t>
            </a:r>
            <a:r>
              <a:rPr lang="en-US" sz="1000" b="0" dirty="0"/>
              <a:t> 2014;472.9:2667-2679.</a:t>
            </a:r>
          </a:p>
          <a:p>
            <a:pPr marL="228600" indent="-228600">
              <a:buAutoNum type="arabicPeriod"/>
            </a:pPr>
            <a:r>
              <a:rPr lang="en-US" sz="1000" b="0" dirty="0"/>
              <a:t>Nishimoto K, Kuroda R, Mizuno K, Hoshino Y, </a:t>
            </a:r>
            <a:r>
              <a:rPr lang="en-US" sz="1000" b="0" dirty="0" err="1"/>
              <a:t>Nagamune</a:t>
            </a:r>
            <a:r>
              <a:rPr lang="en-US" sz="1000" b="0" dirty="0"/>
              <a:t> K, Kubo S, et al. Analysis of the graft bending angle at the femoral tunnel aperture in anatomic double bundle anterior cruciate ligament reconstruction: a comparison of the transtibial and the far anteromedial portal technique. Knee Surg Sports </a:t>
            </a:r>
            <a:r>
              <a:rPr lang="en-US" sz="1000" b="0" dirty="0" err="1"/>
              <a:t>Traumatol</a:t>
            </a:r>
            <a:r>
              <a:rPr lang="en-US" sz="1000" b="0" dirty="0"/>
              <a:t> </a:t>
            </a:r>
            <a:r>
              <a:rPr lang="en-US" sz="1000" b="0" dirty="0" err="1"/>
              <a:t>Arthrosc</a:t>
            </a:r>
            <a:r>
              <a:rPr lang="en-US" sz="1000" b="0" dirty="0"/>
              <a:t> 2009;17.3:270-276.</a:t>
            </a:r>
          </a:p>
          <a:p>
            <a:pPr marL="228600" indent="-228600">
              <a:buAutoNum type="arabicPeriod"/>
            </a:pPr>
            <a:r>
              <a:rPr lang="en-US" sz="1000" b="0" dirty="0"/>
              <a:t>Niki Y, Nagai K, </a:t>
            </a:r>
            <a:r>
              <a:rPr lang="en-US" sz="1000" b="0" dirty="0" err="1"/>
              <a:t>Harato</a:t>
            </a:r>
            <a:r>
              <a:rPr lang="en-US" sz="1000" b="0" dirty="0"/>
              <a:t> K, </a:t>
            </a:r>
            <a:r>
              <a:rPr lang="en-US" sz="1000" b="0" dirty="0" err="1"/>
              <a:t>Suda</a:t>
            </a:r>
            <a:r>
              <a:rPr lang="en-US" sz="1000" b="0" dirty="0"/>
              <a:t> Y, Nakamura M, Matsumoto M. Effects of femoral bone tunnel characteristics on graft-bending angle in double-bundle anterior cruciate ligament reconstruction: a comparison of the outside-in and </a:t>
            </a:r>
            <a:r>
              <a:rPr lang="en-US" sz="1000" b="0" dirty="0" err="1"/>
              <a:t>transportal</a:t>
            </a:r>
            <a:r>
              <a:rPr lang="en-US" sz="1000" b="0" dirty="0"/>
              <a:t> techniques. Knee Surg Sports </a:t>
            </a:r>
            <a:r>
              <a:rPr lang="en-US" sz="1000" b="0" dirty="0" err="1"/>
              <a:t>Traumatol</a:t>
            </a:r>
            <a:r>
              <a:rPr lang="en-US" sz="1000" b="0" dirty="0"/>
              <a:t> </a:t>
            </a:r>
            <a:r>
              <a:rPr lang="en-US" sz="1000" b="0" dirty="0" err="1"/>
              <a:t>Arthrosc</a:t>
            </a:r>
            <a:r>
              <a:rPr lang="en-US" sz="1000" b="0" dirty="0"/>
              <a:t> 2017;25.4:1191-1198.</a:t>
            </a:r>
          </a:p>
          <a:p>
            <a:pPr marL="228600" indent="-228600">
              <a:buAutoNum type="arabicPeriod"/>
            </a:pPr>
            <a:endParaRPr lang="en-US" sz="1000" b="0" dirty="0"/>
          </a:p>
          <a:p>
            <a:pPr marL="228600" indent="-228600">
              <a:buAutoNum type="arabicPeriod"/>
            </a:pPr>
            <a:endParaRPr lang="en-US" sz="1000" b="0" dirty="0"/>
          </a:p>
          <a:p>
            <a:pPr marL="228600" indent="-228600">
              <a:buAutoNum type="arabicPeriod"/>
            </a:pPr>
            <a:endParaRPr lang="en-US" sz="1000" b="0" dirty="0"/>
          </a:p>
          <a:p>
            <a:pPr marL="228600" indent="-228600">
              <a:buAutoNum type="arabicPeriod"/>
            </a:pPr>
            <a:endParaRPr lang="en-US" sz="1000" b="0" dirty="0"/>
          </a:p>
          <a:p>
            <a:pPr marL="228600" indent="-228600">
              <a:buAutoNum type="arabicPeriod"/>
            </a:pPr>
            <a:endParaRPr lang="en-US" sz="1000" b="0" dirty="0"/>
          </a:p>
          <a:p>
            <a:pPr marL="457200" indent="-457200">
              <a:buAutoNum type="arabicPeriod"/>
            </a:pPr>
            <a:endParaRPr lang="en-US" dirty="0"/>
          </a:p>
          <a:p>
            <a:endParaRPr dirty="0"/>
          </a:p>
        </p:txBody>
      </p:sp>
      <p:sp>
        <p:nvSpPr>
          <p:cNvPr id="164" name="Rectangle 22"/>
          <p:cNvSpPr txBox="1"/>
          <p:nvPr/>
        </p:nvSpPr>
        <p:spPr>
          <a:xfrm>
            <a:off x="228600" y="493540"/>
            <a:ext cx="8061325" cy="374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87000"/>
              </a:lnSpc>
              <a:defRPr sz="2800" b="1">
                <a:solidFill>
                  <a:srgbClr val="FFFFFF"/>
                </a:solidFill>
              </a:defRPr>
            </a:lvl1pPr>
          </a:lstStyle>
          <a:p>
            <a:r>
              <a:rPr lang="en-US" dirty="0"/>
              <a:t>References</a:t>
            </a: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Picture 2" descr="Picture 2"/>
          <p:cNvPicPr>
            <a:picLocks noChangeAspect="1"/>
          </p:cNvPicPr>
          <p:nvPr/>
        </p:nvPicPr>
        <p:blipFill>
          <a:blip r:embed="rId2"/>
          <a:stretch>
            <a:fillRect/>
          </a:stretch>
        </p:blipFill>
        <p:spPr>
          <a:xfrm>
            <a:off x="8964" y="6722"/>
            <a:ext cx="9135036" cy="6851279"/>
          </a:xfrm>
          <a:prstGeom prst="rect">
            <a:avLst/>
          </a:prstGeom>
          <a:ln w="12700">
            <a:miter lim="400000"/>
          </a:ln>
        </p:spPr>
      </p:pic>
      <p:sp>
        <p:nvSpPr>
          <p:cNvPr id="318" name="Rectangle 7"/>
          <p:cNvSpPr/>
          <p:nvPr/>
        </p:nvSpPr>
        <p:spPr>
          <a:xfrm>
            <a:off x="0" y="0"/>
            <a:ext cx="9144000" cy="6858000"/>
          </a:xfrm>
          <a:prstGeom prst="rect">
            <a:avLst/>
          </a:prstGeom>
          <a:solidFill>
            <a:srgbClr val="006666">
              <a:alpha val="80000"/>
            </a:srgbClr>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19" name="Title 1"/>
          <p:cNvSpPr txBox="1">
            <a:spLocks noGrp="1"/>
          </p:cNvSpPr>
          <p:nvPr>
            <p:ph type="title"/>
          </p:nvPr>
        </p:nvSpPr>
        <p:spPr>
          <a:xfrm>
            <a:off x="714187" y="1775556"/>
            <a:ext cx="8059109" cy="857251"/>
          </a:xfrm>
          <a:prstGeom prst="rect">
            <a:avLst/>
          </a:prstGeom>
        </p:spPr>
        <p:txBody>
          <a:bodyPr>
            <a:normAutofit fontScale="90000"/>
          </a:bodyPr>
          <a:lstStyle>
            <a:lvl1pPr>
              <a:defRPr sz="5400">
                <a:solidFill>
                  <a:srgbClr val="FFFFFF"/>
                </a:solidFill>
              </a:defRPr>
            </a:lvl1pPr>
          </a:lstStyle>
          <a:p>
            <a:r>
              <a:t>Thank You</a:t>
            </a:r>
          </a:p>
        </p:txBody>
      </p:sp>
      <p:pic>
        <p:nvPicPr>
          <p:cNvPr id="320" name="Picture 3" descr="Picture 3"/>
          <p:cNvPicPr>
            <a:picLocks noChangeAspect="1"/>
          </p:cNvPicPr>
          <p:nvPr/>
        </p:nvPicPr>
        <p:blipFill>
          <a:blip r:embed="rId3"/>
          <a:stretch>
            <a:fillRect/>
          </a:stretch>
        </p:blipFill>
        <p:spPr>
          <a:xfrm>
            <a:off x="838200" y="5486400"/>
            <a:ext cx="2171700" cy="6096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750" y="1285703"/>
            <a:ext cx="8097839" cy="5688838"/>
          </a:xfrm>
          <a:prstGeom prst="rect">
            <a:avLst/>
          </a:prstGeom>
        </p:spPr>
        <p:txBody>
          <a:bodyPr>
            <a:normAutofit/>
          </a:bodyPr>
          <a:lstStyle/>
          <a:p>
            <a:pPr marL="0" indent="0">
              <a:spcBef>
                <a:spcPts val="300"/>
              </a:spcBef>
              <a:buSzTx/>
              <a:buNone/>
              <a:defRPr sz="1600" b="1"/>
            </a:pPr>
            <a:r>
              <a:rPr lang="en-US" sz="1700" dirty="0"/>
              <a:t>Femoral Tunnel Drilling techniques in Anterior Cruciate Ligament (ACL) reconstructions </a:t>
            </a:r>
            <a:endParaRPr sz="1700" dirty="0"/>
          </a:p>
          <a:p>
            <a:pPr>
              <a:spcBef>
                <a:spcPts val="300"/>
              </a:spcBef>
              <a:buSzTx/>
              <a:defRPr sz="1600"/>
            </a:pPr>
            <a:r>
              <a:rPr lang="en-US" sz="1700" dirty="0"/>
              <a:t>Transtibial (TT) Technique</a:t>
            </a:r>
          </a:p>
          <a:p>
            <a:pPr>
              <a:spcBef>
                <a:spcPts val="300"/>
              </a:spcBef>
              <a:buSzTx/>
              <a:defRPr sz="1600"/>
            </a:pPr>
            <a:r>
              <a:rPr lang="en-US" sz="1700" dirty="0"/>
              <a:t>Anteromedial (AM) Technique</a:t>
            </a:r>
          </a:p>
          <a:p>
            <a:pPr>
              <a:spcBef>
                <a:spcPts val="300"/>
              </a:spcBef>
              <a:buSzTx/>
              <a:defRPr sz="1600"/>
            </a:pPr>
            <a:r>
              <a:rPr lang="en-US" sz="1700" dirty="0"/>
              <a:t>Outside-in (OI) Technique</a:t>
            </a:r>
          </a:p>
          <a:p>
            <a:pPr marL="0" indent="0">
              <a:spcBef>
                <a:spcPts val="300"/>
              </a:spcBef>
              <a:buSzTx/>
              <a:buNone/>
              <a:defRPr sz="1600"/>
            </a:pPr>
            <a:endParaRPr lang="en-US" sz="1700" dirty="0"/>
          </a:p>
          <a:p>
            <a:pPr marL="0" indent="0">
              <a:spcBef>
                <a:spcPts val="300"/>
              </a:spcBef>
              <a:buSzTx/>
              <a:buNone/>
              <a:defRPr sz="1600" b="1"/>
            </a:pPr>
            <a:r>
              <a:rPr lang="en-US" sz="1700" dirty="0"/>
              <a:t>Parameters for assessment of femoral tunnel geometry</a:t>
            </a:r>
          </a:p>
          <a:p>
            <a:pPr marL="0" indent="0">
              <a:spcBef>
                <a:spcPts val="300"/>
              </a:spcBef>
              <a:buSzTx/>
              <a:buNone/>
              <a:defRPr sz="1600" b="1"/>
            </a:pPr>
            <a:endParaRPr lang="en-US" sz="1700" dirty="0"/>
          </a:p>
          <a:p>
            <a:pPr marL="0" indent="0">
              <a:spcBef>
                <a:spcPts val="300"/>
              </a:spcBef>
              <a:buSzTx/>
              <a:buNone/>
              <a:defRPr sz="1600" b="1"/>
            </a:pPr>
            <a:endParaRPr sz="1700" dirty="0"/>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87000"/>
              </a:lnSpc>
              <a:defRPr sz="2800" b="1">
                <a:solidFill>
                  <a:srgbClr val="FFFFFF"/>
                </a:solidFill>
              </a:defRPr>
            </a:lvl1pPr>
          </a:lstStyle>
          <a:p>
            <a:r>
              <a:rPr lang="en-US" dirty="0"/>
              <a:t>Introduction</a:t>
            </a:r>
            <a:endParaRPr dirty="0"/>
          </a:p>
        </p:txBody>
      </p:sp>
      <p:graphicFrame>
        <p:nvGraphicFramePr>
          <p:cNvPr id="2" name="Table 2">
            <a:extLst>
              <a:ext uri="{FF2B5EF4-FFF2-40B4-BE49-F238E27FC236}">
                <a16:creationId xmlns:a16="http://schemas.microsoft.com/office/drawing/2014/main" id="{F619BFEF-C81B-F238-1962-8EDFCE178B08}"/>
              </a:ext>
            </a:extLst>
          </p:cNvPr>
          <p:cNvGraphicFramePr>
            <a:graphicFrameLocks noGrp="1"/>
          </p:cNvGraphicFramePr>
          <p:nvPr>
            <p:extLst>
              <p:ext uri="{D42A27DB-BD31-4B8C-83A1-F6EECF244321}">
                <p14:modId xmlns:p14="http://schemas.microsoft.com/office/powerpoint/2010/main" val="2614929011"/>
              </p:ext>
            </p:extLst>
          </p:nvPr>
        </p:nvGraphicFramePr>
        <p:xfrm>
          <a:off x="737391" y="3428999"/>
          <a:ext cx="7552534" cy="2948094"/>
        </p:xfrm>
        <a:graphic>
          <a:graphicData uri="http://schemas.openxmlformats.org/drawingml/2006/table">
            <a:tbl>
              <a:tblPr firstRow="1" bandRow="1">
                <a:tableStyleId>{5940675A-B579-460E-94D1-54222C63F5DA}</a:tableStyleId>
              </a:tblPr>
              <a:tblGrid>
                <a:gridCol w="3776267">
                  <a:extLst>
                    <a:ext uri="{9D8B030D-6E8A-4147-A177-3AD203B41FA5}">
                      <a16:colId xmlns:a16="http://schemas.microsoft.com/office/drawing/2014/main" val="20444066"/>
                    </a:ext>
                  </a:extLst>
                </a:gridCol>
                <a:gridCol w="3776267">
                  <a:extLst>
                    <a:ext uri="{9D8B030D-6E8A-4147-A177-3AD203B41FA5}">
                      <a16:colId xmlns:a16="http://schemas.microsoft.com/office/drawing/2014/main" val="3938818800"/>
                    </a:ext>
                  </a:extLst>
                </a:gridCol>
              </a:tblGrid>
              <a:tr h="753534">
                <a:tc>
                  <a:txBody>
                    <a:bodyPr/>
                    <a:lstStyle/>
                    <a:p>
                      <a:pPr algn="l"/>
                      <a:r>
                        <a:rPr lang="en-US" dirty="0"/>
                        <a:t>Femoral Tunnel Position</a:t>
                      </a:r>
                    </a:p>
                  </a:txBody>
                  <a:tcPr/>
                </a:tc>
                <a:tc>
                  <a:txBody>
                    <a:bodyPr/>
                    <a:lstStyle/>
                    <a:p>
                      <a:pPr algn="l"/>
                      <a:r>
                        <a:rPr lang="en-SG" sz="1200" b="0" i="0" u="none" strike="noStrike" cap="none" spc="0" baseline="0" dirty="0">
                          <a:solidFill>
                            <a:schemeClr val="tx1"/>
                          </a:solidFill>
                          <a:effectLst/>
                          <a:uFillTx/>
                          <a:latin typeface="+mn-lt"/>
                          <a:ea typeface="+mn-ea"/>
                          <a:cs typeface="+mn-cs"/>
                          <a:sym typeface="Arial"/>
                        </a:rPr>
                        <a:t>Anatomic positioning of femoral tunnels contribute to better knee kinematics and stability compared to non-anatomically positioned femoral tunnels [1]</a:t>
                      </a:r>
                      <a:endParaRPr lang="en-US" dirty="0"/>
                    </a:p>
                  </a:txBody>
                  <a:tcPr/>
                </a:tc>
                <a:extLst>
                  <a:ext uri="{0D108BD9-81ED-4DB2-BD59-A6C34878D82A}">
                    <a16:rowId xmlns:a16="http://schemas.microsoft.com/office/drawing/2014/main" val="1885303631"/>
                  </a:ext>
                </a:extLst>
              </a:tr>
              <a:tr h="436202">
                <a:tc>
                  <a:txBody>
                    <a:bodyPr/>
                    <a:lstStyle/>
                    <a:p>
                      <a:pPr algn="l"/>
                      <a:r>
                        <a:rPr lang="en-US" dirty="0"/>
                        <a:t>Femoral Tunnel Length</a:t>
                      </a:r>
                    </a:p>
                  </a:txBody>
                  <a:tcPr/>
                </a:tc>
                <a:tc>
                  <a:txBody>
                    <a:bodyPr/>
                    <a:lstStyle/>
                    <a:p>
                      <a:pPr algn="l"/>
                      <a:r>
                        <a:rPr lang="en-SG" sz="1200" b="0" i="0" u="none" strike="noStrike" cap="none" spc="0" baseline="0" dirty="0">
                          <a:solidFill>
                            <a:schemeClr val="tx1"/>
                          </a:solidFill>
                          <a:effectLst/>
                          <a:uFillTx/>
                          <a:latin typeface="+mn-lt"/>
                          <a:ea typeface="+mn-ea"/>
                          <a:cs typeface="+mn-cs"/>
                          <a:sym typeface="Arial"/>
                        </a:rPr>
                        <a:t>Park et al [2]. suggested that the tunnel length should be no shorter than 25mm to allow sufficient graft length, to provide sufficient pull-out strength and tendon-bone tunnel healing</a:t>
                      </a:r>
                      <a:r>
                        <a:rPr lang="en-SG" dirty="0">
                          <a:effectLst/>
                        </a:rPr>
                        <a:t> </a:t>
                      </a:r>
                      <a:endParaRPr lang="en-US" dirty="0"/>
                    </a:p>
                  </a:txBody>
                  <a:tcPr/>
                </a:tc>
                <a:extLst>
                  <a:ext uri="{0D108BD9-81ED-4DB2-BD59-A6C34878D82A}">
                    <a16:rowId xmlns:a16="http://schemas.microsoft.com/office/drawing/2014/main" val="3542542412"/>
                  </a:ext>
                </a:extLst>
              </a:tr>
              <a:tr h="436202">
                <a:tc>
                  <a:txBody>
                    <a:bodyPr/>
                    <a:lstStyle/>
                    <a:p>
                      <a:pPr algn="l"/>
                      <a:r>
                        <a:rPr lang="en-US" dirty="0"/>
                        <a:t>Graft Bending Angles</a:t>
                      </a:r>
                    </a:p>
                  </a:txBody>
                  <a:tcPr/>
                </a:tc>
                <a:tc>
                  <a:txBody>
                    <a:bodyPr/>
                    <a:lstStyle/>
                    <a:p>
                      <a:pPr algn="l"/>
                      <a:r>
                        <a:rPr lang="en-SG" sz="1200" b="0" i="0" u="none" strike="noStrike" cap="none" spc="0" baseline="0" dirty="0">
                          <a:solidFill>
                            <a:schemeClr val="tx1"/>
                          </a:solidFill>
                          <a:effectLst/>
                          <a:uFillTx/>
                          <a:latin typeface="+mn-lt"/>
                          <a:ea typeface="+mn-ea"/>
                          <a:cs typeface="+mn-cs"/>
                          <a:sym typeface="Arial"/>
                        </a:rPr>
                        <a:t>Graft Bending Angle (GBA) is the angle between the femoral tunnel and the line connecting the femoral and tibial tunnel apertures [3]. Cadaveric studies have revealed that an ACL graft which is bent acutely at the femoral tunnel apertures may cause excessive stress on the bone-graft interface due to abrasion and repetitive bending [4,5]</a:t>
                      </a:r>
                      <a:endParaRPr lang="en-US" dirty="0"/>
                    </a:p>
                  </a:txBody>
                  <a:tcPr/>
                </a:tc>
                <a:extLst>
                  <a:ext uri="{0D108BD9-81ED-4DB2-BD59-A6C34878D82A}">
                    <a16:rowId xmlns:a16="http://schemas.microsoft.com/office/drawing/2014/main" val="322275887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750" y="1285703"/>
            <a:ext cx="8097839" cy="5688838"/>
          </a:xfrm>
          <a:prstGeom prst="rect">
            <a:avLst/>
          </a:prstGeom>
        </p:spPr>
        <p:txBody>
          <a:bodyPr>
            <a:normAutofit/>
          </a:bodyPr>
          <a:lstStyle/>
          <a:p>
            <a:pPr marL="0" indent="0">
              <a:spcBef>
                <a:spcPts val="300"/>
              </a:spcBef>
              <a:buSzTx/>
              <a:buNone/>
              <a:defRPr sz="1600" b="1"/>
            </a:pPr>
            <a:r>
              <a:rPr lang="en-US" sz="1700" dirty="0"/>
              <a:t>Objective</a:t>
            </a:r>
          </a:p>
          <a:p>
            <a:pPr marL="0" indent="0">
              <a:spcBef>
                <a:spcPts val="300"/>
              </a:spcBef>
              <a:buSzTx/>
              <a:buNone/>
              <a:defRPr sz="1600"/>
            </a:pPr>
            <a:r>
              <a:rPr lang="en-US" sz="1700" dirty="0"/>
              <a:t>This study aims to </a:t>
            </a:r>
            <a:r>
              <a:rPr lang="en-US" sz="1700" dirty="0" err="1"/>
              <a:t>analyse</a:t>
            </a:r>
            <a:r>
              <a:rPr lang="en-US" sz="1700" dirty="0"/>
              <a:t> clinical studies comparing femoral tunnel position (FTP), femoral tunnel length (FTL) and graft bending angle (GBA) of single-bundle Anterior Cruciate Ligament (ACL) reconstruction using Transtibial (TT), Anteromedial (AM) and Outside-in (OI) techniques </a:t>
            </a:r>
          </a:p>
          <a:p>
            <a:pPr marL="0" indent="0">
              <a:spcBef>
                <a:spcPts val="300"/>
              </a:spcBef>
              <a:buSzTx/>
              <a:buNone/>
              <a:defRPr sz="1600" b="1"/>
            </a:pPr>
            <a:endParaRPr lang="en-US" sz="1700" dirty="0"/>
          </a:p>
          <a:p>
            <a:pPr marL="0" indent="0">
              <a:spcBef>
                <a:spcPts val="300"/>
              </a:spcBef>
              <a:buSzTx/>
              <a:buNone/>
              <a:defRPr sz="1600" b="1"/>
            </a:pPr>
            <a:endParaRPr lang="en-US" sz="1700" dirty="0"/>
          </a:p>
          <a:p>
            <a:pPr marL="0" indent="0">
              <a:spcBef>
                <a:spcPts val="300"/>
              </a:spcBef>
              <a:buSzTx/>
              <a:buNone/>
              <a:defRPr sz="1600" b="1"/>
            </a:pPr>
            <a:endParaRPr lang="en-US" sz="1700" dirty="0"/>
          </a:p>
          <a:p>
            <a:pPr marL="0" indent="0">
              <a:spcBef>
                <a:spcPts val="300"/>
              </a:spcBef>
              <a:buSzTx/>
              <a:buNone/>
              <a:defRPr sz="1600" b="1"/>
            </a:pPr>
            <a:r>
              <a:rPr lang="en-US" sz="1700" dirty="0"/>
              <a:t>Hypothesis</a:t>
            </a:r>
            <a:endParaRPr sz="1700" dirty="0"/>
          </a:p>
          <a:p>
            <a:pPr>
              <a:spcBef>
                <a:spcPts val="300"/>
              </a:spcBef>
              <a:buSzTx/>
              <a:defRPr sz="1600"/>
            </a:pPr>
            <a:r>
              <a:rPr lang="en-US" sz="1700" dirty="0"/>
              <a:t>Independent drilling methods such as anteromedial and outside-in approach will provide a more anatomical position. </a:t>
            </a:r>
          </a:p>
          <a:p>
            <a:pPr>
              <a:spcBef>
                <a:spcPts val="300"/>
              </a:spcBef>
              <a:buSzTx/>
              <a:defRPr sz="1600"/>
            </a:pPr>
            <a:r>
              <a:rPr lang="en-US" sz="1700" dirty="0"/>
              <a:t>Transtibial technique will be longer due to the nature of technique</a:t>
            </a:r>
          </a:p>
          <a:p>
            <a:pPr>
              <a:spcBef>
                <a:spcPts val="300"/>
              </a:spcBef>
              <a:buSzTx/>
              <a:defRPr sz="1600"/>
            </a:pPr>
            <a:r>
              <a:rPr lang="en-US" sz="1700" dirty="0"/>
              <a:t>Lastly with regards to graft bending angle, due to the wide range reported outcomes, we </a:t>
            </a:r>
            <a:r>
              <a:rPr lang="en-US" sz="1700" dirty="0" err="1"/>
              <a:t>hypothesise</a:t>
            </a:r>
            <a:r>
              <a:rPr lang="en-US" sz="1700" dirty="0"/>
              <a:t> that there will not be any differences comparing all three techniques.</a:t>
            </a:r>
          </a:p>
          <a:p>
            <a:pPr marL="0" indent="0">
              <a:spcBef>
                <a:spcPts val="300"/>
              </a:spcBef>
              <a:buSzTx/>
              <a:buNone/>
              <a:defRPr sz="1600" b="1"/>
            </a:pPr>
            <a:endParaRPr lang="en-US" sz="1700" dirty="0"/>
          </a:p>
          <a:p>
            <a:pPr marL="0" indent="0">
              <a:spcBef>
                <a:spcPts val="300"/>
              </a:spcBef>
              <a:buSzTx/>
              <a:buNone/>
              <a:defRPr sz="1600" b="1"/>
            </a:pPr>
            <a:endParaRPr sz="1700" dirty="0"/>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7000"/>
              </a:lnSpc>
              <a:defRPr sz="2800" b="1">
                <a:solidFill>
                  <a:srgbClr val="FFFFFF"/>
                </a:solidFill>
              </a:defRPr>
            </a:lvl1pPr>
          </a:lstStyle>
          <a:p>
            <a:r>
              <a:rPr lang="en-US" dirty="0"/>
              <a:t>Introduction</a:t>
            </a:r>
            <a:endParaRPr dirty="0"/>
          </a:p>
        </p:txBody>
      </p:sp>
    </p:spTree>
    <p:extLst>
      <p:ext uri="{BB962C8B-B14F-4D97-AF65-F5344CB8AC3E}">
        <p14:creationId xmlns:p14="http://schemas.microsoft.com/office/powerpoint/2010/main" val="96569072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750" y="1285703"/>
            <a:ext cx="8097839" cy="5688838"/>
          </a:xfrm>
          <a:prstGeom prst="rect">
            <a:avLst/>
          </a:prstGeom>
        </p:spPr>
        <p:txBody>
          <a:bodyPr>
            <a:normAutofit/>
          </a:bodyPr>
          <a:lstStyle/>
          <a:p>
            <a:pPr marL="0" indent="0">
              <a:spcBef>
                <a:spcPts val="300"/>
              </a:spcBef>
              <a:buSzTx/>
              <a:buNone/>
              <a:defRPr sz="1600"/>
            </a:pPr>
            <a:r>
              <a:rPr lang="en-US" sz="1700" b="1" dirty="0"/>
              <a:t>Eligibility Criteria</a:t>
            </a:r>
          </a:p>
          <a:p>
            <a:pPr marL="0" indent="0">
              <a:spcBef>
                <a:spcPts val="300"/>
              </a:spcBef>
              <a:buSzTx/>
              <a:buNone/>
              <a:defRPr sz="1600"/>
            </a:pPr>
            <a:endParaRPr lang="en-US" sz="1700" b="1" dirty="0"/>
          </a:p>
          <a:p>
            <a:pPr marL="0" indent="0">
              <a:spcBef>
                <a:spcPts val="300"/>
              </a:spcBef>
              <a:buSzTx/>
              <a:buNone/>
              <a:defRPr sz="1600"/>
            </a:pPr>
            <a:endParaRPr lang="en-US" sz="1700" dirty="0"/>
          </a:p>
          <a:p>
            <a:pPr>
              <a:spcBef>
                <a:spcPts val="300"/>
              </a:spcBef>
              <a:buSzTx/>
              <a:defRPr sz="1600"/>
            </a:pPr>
            <a:endParaRPr lang="en-US" sz="1700" dirty="0"/>
          </a:p>
          <a:p>
            <a:pPr marL="0" indent="0">
              <a:spcBef>
                <a:spcPts val="300"/>
              </a:spcBef>
              <a:buSzTx/>
              <a:buNone/>
              <a:defRPr sz="1600" b="1"/>
            </a:pPr>
            <a:endParaRPr lang="en-US" sz="1700" dirty="0"/>
          </a:p>
          <a:p>
            <a:pPr marL="0" indent="0">
              <a:spcBef>
                <a:spcPts val="300"/>
              </a:spcBef>
              <a:buSzTx/>
              <a:buNone/>
              <a:defRPr sz="1600" b="1"/>
            </a:pPr>
            <a:endParaRPr sz="1700" dirty="0"/>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87000"/>
              </a:lnSpc>
              <a:defRPr sz="2800" b="1">
                <a:solidFill>
                  <a:srgbClr val="FFFFFF"/>
                </a:solidFill>
              </a:defRPr>
            </a:lvl1pPr>
          </a:lstStyle>
          <a:p>
            <a:r>
              <a:rPr lang="en-US" dirty="0"/>
              <a:t>Method</a:t>
            </a:r>
            <a:endParaRPr dirty="0"/>
          </a:p>
        </p:txBody>
      </p:sp>
      <p:graphicFrame>
        <p:nvGraphicFramePr>
          <p:cNvPr id="8" name="Table 7">
            <a:extLst>
              <a:ext uri="{FF2B5EF4-FFF2-40B4-BE49-F238E27FC236}">
                <a16:creationId xmlns:a16="http://schemas.microsoft.com/office/drawing/2014/main" id="{62A07AF7-A702-D22E-B05F-FBB23479FEBF}"/>
              </a:ext>
            </a:extLst>
          </p:cNvPr>
          <p:cNvGraphicFramePr>
            <a:graphicFrameLocks noGrp="1"/>
          </p:cNvGraphicFramePr>
          <p:nvPr>
            <p:extLst>
              <p:ext uri="{D42A27DB-BD31-4B8C-83A1-F6EECF244321}">
                <p14:modId xmlns:p14="http://schemas.microsoft.com/office/powerpoint/2010/main" val="724669091"/>
              </p:ext>
            </p:extLst>
          </p:nvPr>
        </p:nvGraphicFramePr>
        <p:xfrm>
          <a:off x="336551" y="1678691"/>
          <a:ext cx="8375649" cy="4902862"/>
        </p:xfrm>
        <a:graphic>
          <a:graphicData uri="http://schemas.openxmlformats.org/drawingml/2006/table">
            <a:tbl>
              <a:tblPr firstRow="1" firstCol="1" bandRow="1">
                <a:tableStyleId>{5940675A-B579-460E-94D1-54222C63F5DA}</a:tableStyleId>
              </a:tblPr>
              <a:tblGrid>
                <a:gridCol w="1227589">
                  <a:extLst>
                    <a:ext uri="{9D8B030D-6E8A-4147-A177-3AD203B41FA5}">
                      <a16:colId xmlns:a16="http://schemas.microsoft.com/office/drawing/2014/main" val="4191130127"/>
                    </a:ext>
                  </a:extLst>
                </a:gridCol>
                <a:gridCol w="3545271">
                  <a:extLst>
                    <a:ext uri="{9D8B030D-6E8A-4147-A177-3AD203B41FA5}">
                      <a16:colId xmlns:a16="http://schemas.microsoft.com/office/drawing/2014/main" val="2437462847"/>
                    </a:ext>
                  </a:extLst>
                </a:gridCol>
                <a:gridCol w="3602789">
                  <a:extLst>
                    <a:ext uri="{9D8B030D-6E8A-4147-A177-3AD203B41FA5}">
                      <a16:colId xmlns:a16="http://schemas.microsoft.com/office/drawing/2014/main" val="2098364357"/>
                    </a:ext>
                  </a:extLst>
                </a:gridCol>
              </a:tblGrid>
              <a:tr h="108882">
                <a:tc>
                  <a:txBody>
                    <a:bodyPr/>
                    <a:lstStyle/>
                    <a:p>
                      <a:pPr algn="l">
                        <a:lnSpc>
                          <a:spcPct val="100000"/>
                        </a:lnSpc>
                      </a:pPr>
                      <a:r>
                        <a:rPr lang="en-SG" sz="1200">
                          <a:effectLst/>
                          <a:latin typeface="Arial" panose="020B0604020202020204" pitchFamily="34" charset="0"/>
                          <a:cs typeface="Arial" panose="020B0604020202020204" pitchFamily="34" charset="0"/>
                        </a:rPr>
                        <a:t> </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24082" marR="24082" marT="0" marB="0"/>
                </a:tc>
                <a:tc>
                  <a:txBody>
                    <a:bodyPr/>
                    <a:lstStyle/>
                    <a:p>
                      <a:pPr algn="l">
                        <a:lnSpc>
                          <a:spcPct val="100000"/>
                        </a:lnSpc>
                      </a:pPr>
                      <a:r>
                        <a:rPr lang="en-SG" sz="1200">
                          <a:effectLst/>
                          <a:latin typeface="Arial" panose="020B0604020202020204" pitchFamily="34" charset="0"/>
                          <a:cs typeface="Arial" panose="020B0604020202020204" pitchFamily="34" charset="0"/>
                        </a:rPr>
                        <a:t>Inclusion criteria</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24082" marR="24082" marT="0" marB="0"/>
                </a:tc>
                <a:tc>
                  <a:txBody>
                    <a:bodyPr/>
                    <a:lstStyle/>
                    <a:p>
                      <a:pPr algn="l">
                        <a:lnSpc>
                          <a:spcPct val="100000"/>
                        </a:lnSpc>
                      </a:pPr>
                      <a:r>
                        <a:rPr lang="en-SG" sz="1200">
                          <a:effectLst/>
                          <a:latin typeface="Arial" panose="020B0604020202020204" pitchFamily="34" charset="0"/>
                          <a:cs typeface="Arial" panose="020B0604020202020204" pitchFamily="34" charset="0"/>
                        </a:rPr>
                        <a:t>Exclusion criteria</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24082" marR="24082" marT="0" marB="0"/>
                </a:tc>
                <a:extLst>
                  <a:ext uri="{0D108BD9-81ED-4DB2-BD59-A6C34878D82A}">
                    <a16:rowId xmlns:a16="http://schemas.microsoft.com/office/drawing/2014/main" val="1544268156"/>
                  </a:ext>
                </a:extLst>
              </a:tr>
              <a:tr h="494194">
                <a:tc>
                  <a:txBody>
                    <a:bodyPr/>
                    <a:lstStyle/>
                    <a:p>
                      <a:pPr algn="l">
                        <a:lnSpc>
                          <a:spcPct val="100000"/>
                        </a:lnSpc>
                      </a:pPr>
                      <a:r>
                        <a:rPr lang="en-SG" sz="1200">
                          <a:effectLst/>
                          <a:latin typeface="Arial" panose="020B0604020202020204" pitchFamily="34" charset="0"/>
                          <a:cs typeface="Arial" panose="020B0604020202020204" pitchFamily="34" charset="0"/>
                        </a:rPr>
                        <a:t>Population</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24082" marR="24082" marT="0" marB="0"/>
                </a:tc>
                <a:tc>
                  <a:txBody>
                    <a:bodyPr/>
                    <a:lstStyle/>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Adult </a:t>
                      </a:r>
                      <a:r>
                        <a:rPr lang="en-US" sz="1200" dirty="0">
                          <a:effectLst/>
                          <a:latin typeface="Arial" panose="020B0604020202020204" pitchFamily="34" charset="0"/>
                          <a:cs typeface="Arial" panose="020B0604020202020204" pitchFamily="34" charset="0"/>
                        </a:rPr>
                        <a:t>(≥ 18 years) </a:t>
                      </a:r>
                      <a:r>
                        <a:rPr lang="en-SG" sz="1200" dirty="0">
                          <a:effectLst/>
                          <a:latin typeface="Arial" panose="020B0604020202020204" pitchFamily="34" charset="0"/>
                          <a:cs typeface="Arial" panose="020B0604020202020204" pitchFamily="34" charset="0"/>
                        </a:rPr>
                        <a:t>human patients undergoing arthroscopic ACL reconstruction</a:t>
                      </a:r>
                    </a:p>
                  </a:txBody>
                  <a:tcPr marL="24082" marR="24082" marT="0" marB="0"/>
                </a:tc>
                <a:tc>
                  <a:txBody>
                    <a:bodyPr/>
                    <a:lstStyle/>
                    <a:p>
                      <a:pPr marL="342900" lvl="0" indent="-342900" algn="l">
                        <a:lnSpc>
                          <a:spcPct val="100000"/>
                        </a:lnSpc>
                        <a:buFont typeface="Symbol" pitchFamily="2" charset="2"/>
                        <a:buChar char=""/>
                      </a:pPr>
                      <a:r>
                        <a:rPr lang="en-SG" sz="1200">
                          <a:effectLst/>
                          <a:latin typeface="Arial" panose="020B0604020202020204" pitchFamily="34" charset="0"/>
                          <a:cs typeface="Arial" panose="020B0604020202020204" pitchFamily="34" charset="0"/>
                        </a:rPr>
                        <a:t>Animal or cadaveric studies</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24082" marR="24082" marT="0" marB="0"/>
                </a:tc>
                <a:extLst>
                  <a:ext uri="{0D108BD9-81ED-4DB2-BD59-A6C34878D82A}">
                    <a16:rowId xmlns:a16="http://schemas.microsoft.com/office/drawing/2014/main" val="4097726704"/>
                  </a:ext>
                </a:extLst>
              </a:tr>
              <a:tr h="1393254">
                <a:tc>
                  <a:txBody>
                    <a:bodyPr/>
                    <a:lstStyle/>
                    <a:p>
                      <a:pPr algn="l">
                        <a:lnSpc>
                          <a:spcPct val="100000"/>
                        </a:lnSpc>
                      </a:pPr>
                      <a:r>
                        <a:rPr lang="en-SG" sz="1200">
                          <a:effectLst/>
                          <a:latin typeface="Arial" panose="020B0604020202020204" pitchFamily="34" charset="0"/>
                          <a:cs typeface="Arial" panose="020B0604020202020204" pitchFamily="34" charset="0"/>
                        </a:rPr>
                        <a:t>Intervention</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24082" marR="24082" marT="0" marB="0"/>
                </a:tc>
                <a:tc>
                  <a:txBody>
                    <a:bodyPr/>
                    <a:lstStyle/>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Single-bundle arthroscopic ACL reconstruction surgery</a:t>
                      </a:r>
                    </a:p>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Comparison of AM vs TT techniques of surgery</a:t>
                      </a:r>
                    </a:p>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Comparison of OI vs TT techniques of surgery</a:t>
                      </a:r>
                    </a:p>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Comparison of OI vs AM techniques of surgery</a:t>
                      </a:r>
                    </a:p>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Comparison of OI vs AM vs TT techniques of surgery</a:t>
                      </a:r>
                    </a:p>
                  </a:txBody>
                  <a:tcPr marL="24082" marR="24082" marT="0" marB="0"/>
                </a:tc>
                <a:tc>
                  <a:txBody>
                    <a:bodyPr/>
                    <a:lstStyle/>
                    <a:p>
                      <a:pPr marL="342900" lvl="0" indent="-342900" algn="l">
                        <a:lnSpc>
                          <a:spcPct val="100000"/>
                        </a:lnSpc>
                        <a:buFont typeface="Symbol" pitchFamily="2" charset="2"/>
                        <a:buChar char=""/>
                      </a:pPr>
                      <a:r>
                        <a:rPr lang="en-SG" sz="1200">
                          <a:effectLst/>
                          <a:latin typeface="Arial" panose="020B0604020202020204" pitchFamily="34" charset="0"/>
                          <a:cs typeface="Arial" panose="020B0604020202020204" pitchFamily="34" charset="0"/>
                        </a:rPr>
                        <a:t>ACL reconstructions which were not single-bundle </a:t>
                      </a:r>
                    </a:p>
                    <a:p>
                      <a:pPr marL="342900" lvl="0" indent="-342900" algn="l">
                        <a:lnSpc>
                          <a:spcPct val="100000"/>
                        </a:lnSpc>
                        <a:buFont typeface="Symbol" pitchFamily="2" charset="2"/>
                        <a:buChar char=""/>
                      </a:pPr>
                      <a:r>
                        <a:rPr lang="en-SG" sz="1200">
                          <a:effectLst/>
                          <a:latin typeface="Arial" panose="020B0604020202020204" pitchFamily="34" charset="0"/>
                          <a:cs typeface="Arial" panose="020B0604020202020204" pitchFamily="34" charset="0"/>
                        </a:rPr>
                        <a:t>ACL reconstructions which were performed not using the traditionally described transtibial, anteromedial and/or outside-in techniques</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24082" marR="24082" marT="0" marB="0"/>
                </a:tc>
                <a:extLst>
                  <a:ext uri="{0D108BD9-81ED-4DB2-BD59-A6C34878D82A}">
                    <a16:rowId xmlns:a16="http://schemas.microsoft.com/office/drawing/2014/main" val="2769350538"/>
                  </a:ext>
                </a:extLst>
              </a:tr>
              <a:tr h="1778566">
                <a:tc>
                  <a:txBody>
                    <a:bodyPr/>
                    <a:lstStyle/>
                    <a:p>
                      <a:pPr algn="l">
                        <a:lnSpc>
                          <a:spcPct val="100000"/>
                        </a:lnSpc>
                      </a:pPr>
                      <a:r>
                        <a:rPr lang="en-SG" sz="1200">
                          <a:effectLst/>
                          <a:latin typeface="Arial" panose="020B0604020202020204" pitchFamily="34" charset="0"/>
                          <a:cs typeface="Arial" panose="020B0604020202020204" pitchFamily="34" charset="0"/>
                        </a:rPr>
                        <a:t>Outcomes</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24082" marR="24082" marT="0" marB="0"/>
                </a:tc>
                <a:tc>
                  <a:txBody>
                    <a:bodyPr/>
                    <a:lstStyle/>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Analysis and full reporting tunnel length in coronal plane</a:t>
                      </a:r>
                    </a:p>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Analysis and full reporting tunnel obliquity in coronal and sagittal plane</a:t>
                      </a:r>
                    </a:p>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Analysis and full reporting graft bending angle in coronal plane</a:t>
                      </a:r>
                    </a:p>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Analysis and full reporting of tunnel position using the quadrant method</a:t>
                      </a:r>
                    </a:p>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Parameters were reported including means, standard deviation and sample numbers</a:t>
                      </a:r>
                    </a:p>
                  </a:txBody>
                  <a:tcPr marL="24082" marR="24082" marT="0" marB="0"/>
                </a:tc>
                <a:tc>
                  <a:txBody>
                    <a:bodyPr/>
                    <a:lstStyle/>
                    <a:p>
                      <a:pPr marL="342900" lvl="0" indent="-342900" algn="l">
                        <a:lnSpc>
                          <a:spcPct val="100000"/>
                        </a:lnSpc>
                        <a:buFont typeface="Symbol" pitchFamily="2" charset="2"/>
                        <a:buChar char=""/>
                      </a:pPr>
                      <a:r>
                        <a:rPr lang="en-SG" sz="1200">
                          <a:effectLst/>
                          <a:latin typeface="Arial" panose="020B0604020202020204" pitchFamily="34" charset="0"/>
                          <a:cs typeface="Arial" panose="020B0604020202020204" pitchFamily="34" charset="0"/>
                        </a:rPr>
                        <a:t>Laboratory outcomes</a:t>
                      </a:r>
                    </a:p>
                    <a:p>
                      <a:pPr marL="342900" lvl="0" indent="-342900" algn="l">
                        <a:lnSpc>
                          <a:spcPct val="100000"/>
                        </a:lnSpc>
                        <a:buFont typeface="Symbol" pitchFamily="2" charset="2"/>
                        <a:buChar char=""/>
                      </a:pPr>
                      <a:r>
                        <a:rPr lang="en-SG" sz="1200">
                          <a:effectLst/>
                          <a:latin typeface="Arial" panose="020B0604020202020204" pitchFamily="34" charset="0"/>
                          <a:cs typeface="Arial" panose="020B0604020202020204" pitchFamily="34" charset="0"/>
                        </a:rPr>
                        <a:t>Studies that does not measure tunnel length, tunnel obliquity, graft bending angle, tunnel position</a:t>
                      </a:r>
                    </a:p>
                    <a:p>
                      <a:pPr marL="342900" lvl="0" indent="-342900" algn="l">
                        <a:lnSpc>
                          <a:spcPct val="100000"/>
                        </a:lnSpc>
                        <a:buFont typeface="Symbol" pitchFamily="2" charset="2"/>
                        <a:buChar char=""/>
                      </a:pPr>
                      <a:r>
                        <a:rPr lang="en-SG" sz="1200">
                          <a:effectLst/>
                          <a:latin typeface="Arial" panose="020B0604020202020204" pitchFamily="34" charset="0"/>
                          <a:cs typeface="Arial" panose="020B0604020202020204" pitchFamily="34" charset="0"/>
                        </a:rPr>
                        <a:t>Studies that does not measure tunnel position using quadrant method</a:t>
                      </a:r>
                    </a:p>
                    <a:p>
                      <a:pPr marL="342900" lvl="0" indent="-342900" algn="l">
                        <a:lnSpc>
                          <a:spcPct val="100000"/>
                        </a:lnSpc>
                        <a:buFont typeface="Symbol" pitchFamily="2" charset="2"/>
                        <a:buChar char=""/>
                      </a:pPr>
                      <a:r>
                        <a:rPr lang="en-SG" sz="1200">
                          <a:effectLst/>
                          <a:latin typeface="Arial" panose="020B0604020202020204" pitchFamily="34" charset="0"/>
                          <a:cs typeface="Arial" panose="020B0604020202020204" pitchFamily="34" charset="0"/>
                        </a:rPr>
                        <a:t>Studies that does not utilize CT for imaging</a:t>
                      </a:r>
                    </a:p>
                    <a:p>
                      <a:pPr algn="l">
                        <a:lnSpc>
                          <a:spcPct val="100000"/>
                        </a:lnSpc>
                      </a:pPr>
                      <a:r>
                        <a:rPr lang="en-SG" sz="1200">
                          <a:effectLst/>
                          <a:latin typeface="Arial" panose="020B0604020202020204" pitchFamily="34" charset="0"/>
                          <a:cs typeface="Arial" panose="020B0604020202020204" pitchFamily="34" charset="0"/>
                        </a:rPr>
                        <a:t> </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24082" marR="24082" marT="0" marB="0"/>
                </a:tc>
                <a:extLst>
                  <a:ext uri="{0D108BD9-81ED-4DB2-BD59-A6C34878D82A}">
                    <a16:rowId xmlns:a16="http://schemas.microsoft.com/office/drawing/2014/main" val="479267328"/>
                  </a:ext>
                </a:extLst>
              </a:tr>
              <a:tr h="751068">
                <a:tc>
                  <a:txBody>
                    <a:bodyPr/>
                    <a:lstStyle/>
                    <a:p>
                      <a:pPr algn="l">
                        <a:lnSpc>
                          <a:spcPct val="100000"/>
                        </a:lnSpc>
                      </a:pPr>
                      <a:r>
                        <a:rPr lang="en-SG" sz="1200">
                          <a:effectLst/>
                          <a:latin typeface="Arial" panose="020B0604020202020204" pitchFamily="34" charset="0"/>
                          <a:cs typeface="Arial" panose="020B0604020202020204" pitchFamily="34" charset="0"/>
                        </a:rPr>
                        <a:t>Study Design</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24082" marR="24082" marT="0" marB="0"/>
                </a:tc>
                <a:tc>
                  <a:txBody>
                    <a:bodyPr/>
                    <a:lstStyle/>
                    <a:p>
                      <a:pPr marL="342900" lvl="0" indent="-342900" algn="l">
                        <a:lnSpc>
                          <a:spcPct val="100000"/>
                        </a:lnSpc>
                        <a:buFont typeface="Symbol" pitchFamily="2" charset="2"/>
                        <a:buChar char=""/>
                      </a:pPr>
                      <a:r>
                        <a:rPr lang="en-SG" sz="1200">
                          <a:effectLst/>
                          <a:latin typeface="Arial" panose="020B0604020202020204" pitchFamily="34" charset="0"/>
                          <a:cs typeface="Arial" panose="020B0604020202020204" pitchFamily="34" charset="0"/>
                        </a:rPr>
                        <a:t>Prospective randomised controlled clinical trials</a:t>
                      </a:r>
                    </a:p>
                    <a:p>
                      <a:pPr marL="342900" lvl="0" indent="-342900" algn="l">
                        <a:lnSpc>
                          <a:spcPct val="100000"/>
                        </a:lnSpc>
                        <a:buFont typeface="Symbol" pitchFamily="2" charset="2"/>
                        <a:buChar char=""/>
                      </a:pPr>
                      <a:r>
                        <a:rPr lang="en-SG" sz="1200">
                          <a:effectLst/>
                          <a:latin typeface="Arial" panose="020B0604020202020204" pitchFamily="34" charset="0"/>
                          <a:cs typeface="Arial" panose="020B0604020202020204" pitchFamily="34" charset="0"/>
                        </a:rPr>
                        <a:t>Retrospective comparison studies</a:t>
                      </a:r>
                    </a:p>
                    <a:p>
                      <a:pPr algn="l">
                        <a:lnSpc>
                          <a:spcPct val="100000"/>
                        </a:lnSpc>
                      </a:pPr>
                      <a:r>
                        <a:rPr lang="en-SG" sz="1200">
                          <a:effectLst/>
                          <a:latin typeface="Arial" panose="020B0604020202020204" pitchFamily="34" charset="0"/>
                          <a:cs typeface="Arial" panose="020B0604020202020204" pitchFamily="34" charset="0"/>
                        </a:rPr>
                        <a:t> </a:t>
                      </a:r>
                      <a:endParaRPr lang="en-SG" sz="1200">
                        <a:effectLst/>
                        <a:latin typeface="Arial" panose="020B0604020202020204" pitchFamily="34" charset="0"/>
                        <a:ea typeface="Times New Roman" panose="02020603050405020304" pitchFamily="18" charset="0"/>
                        <a:cs typeface="Arial" panose="020B0604020202020204" pitchFamily="34" charset="0"/>
                      </a:endParaRPr>
                    </a:p>
                  </a:txBody>
                  <a:tcPr marL="24082" marR="24082" marT="0" marB="0"/>
                </a:tc>
                <a:tc>
                  <a:txBody>
                    <a:bodyPr/>
                    <a:lstStyle/>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Poor quality studies (including RCTs of poor quality and others with low level of evidence)</a:t>
                      </a:r>
                    </a:p>
                    <a:p>
                      <a:pPr marL="342900" lvl="0" indent="-342900" algn="l">
                        <a:lnSpc>
                          <a:spcPct val="100000"/>
                        </a:lnSpc>
                        <a:buFont typeface="Symbol" pitchFamily="2" charset="2"/>
                        <a:buChar char=""/>
                      </a:pPr>
                      <a:r>
                        <a:rPr lang="en-SG" sz="1200" dirty="0">
                          <a:effectLst/>
                          <a:latin typeface="Arial" panose="020B0604020202020204" pitchFamily="34" charset="0"/>
                          <a:cs typeface="Arial" panose="020B0604020202020204" pitchFamily="34" charset="0"/>
                        </a:rPr>
                        <a:t>Commentaries and controlled laboratory studies</a:t>
                      </a:r>
                    </a:p>
                  </a:txBody>
                  <a:tcPr marL="24082" marR="24082" marT="0" marB="0"/>
                </a:tc>
                <a:extLst>
                  <a:ext uri="{0D108BD9-81ED-4DB2-BD59-A6C34878D82A}">
                    <a16:rowId xmlns:a16="http://schemas.microsoft.com/office/drawing/2014/main" val="331909660"/>
                  </a:ext>
                </a:extLst>
              </a:tr>
            </a:tbl>
          </a:graphicData>
        </a:graphic>
      </p:graphicFrame>
    </p:spTree>
    <p:extLst>
      <p:ext uri="{BB962C8B-B14F-4D97-AF65-F5344CB8AC3E}">
        <p14:creationId xmlns:p14="http://schemas.microsoft.com/office/powerpoint/2010/main" val="101906771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7000"/>
              </a:lnSpc>
              <a:defRPr sz="2800" b="1">
                <a:solidFill>
                  <a:srgbClr val="FFFFFF"/>
                </a:solidFill>
              </a:defRPr>
            </a:lvl1pPr>
          </a:lstStyle>
          <a:p>
            <a:r>
              <a:rPr lang="en-US" dirty="0"/>
              <a:t>Method</a:t>
            </a:r>
            <a:endParaRPr dirty="0"/>
          </a:p>
        </p:txBody>
      </p:sp>
      <p:sp>
        <p:nvSpPr>
          <p:cNvPr id="4" name="Text Placeholder 3">
            <a:extLst>
              <a:ext uri="{FF2B5EF4-FFF2-40B4-BE49-F238E27FC236}">
                <a16:creationId xmlns:a16="http://schemas.microsoft.com/office/drawing/2014/main" id="{5C4E1B0D-7DE6-AA9E-53EB-6E85D4127CA8}"/>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9FECF5A9-757F-4F92-F8EB-6C67AEBCC406}"/>
              </a:ext>
            </a:extLst>
          </p:cNvPr>
          <p:cNvPicPr>
            <a:picLocks noChangeAspect="1"/>
          </p:cNvPicPr>
          <p:nvPr/>
        </p:nvPicPr>
        <p:blipFill>
          <a:blip r:embed="rId2"/>
          <a:stretch>
            <a:fillRect/>
          </a:stretch>
        </p:blipFill>
        <p:spPr>
          <a:xfrm>
            <a:off x="2204242" y="1523394"/>
            <a:ext cx="4629150" cy="4797425"/>
          </a:xfrm>
          <a:prstGeom prst="rect">
            <a:avLst/>
          </a:prstGeom>
        </p:spPr>
      </p:pic>
      <p:sp>
        <p:nvSpPr>
          <p:cNvPr id="7" name="TextBox 6">
            <a:extLst>
              <a:ext uri="{FF2B5EF4-FFF2-40B4-BE49-F238E27FC236}">
                <a16:creationId xmlns:a16="http://schemas.microsoft.com/office/drawing/2014/main" id="{F809E6F1-AAD5-42F9-3DCE-9652DFEC8AA9}"/>
              </a:ext>
            </a:extLst>
          </p:cNvPr>
          <p:cNvSpPr txBox="1"/>
          <p:nvPr/>
        </p:nvSpPr>
        <p:spPr>
          <a:xfrm>
            <a:off x="1735666" y="5935780"/>
            <a:ext cx="5672667" cy="5343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200000"/>
              </a:lnSpc>
            </a:pPr>
            <a:r>
              <a:rPr lang="en-SG" sz="1700" b="1" dirty="0">
                <a:effectLst/>
                <a:latin typeface="Arial" panose="020B0604020202020204" pitchFamily="34" charset="0"/>
                <a:ea typeface="Arial Unicode MS" panose="020B0604020202020204" pitchFamily="34" charset="-128"/>
                <a:cs typeface="Arial" panose="020B0604020202020204" pitchFamily="34" charset="0"/>
              </a:rPr>
              <a:t>Fig. 1</a:t>
            </a:r>
            <a:r>
              <a:rPr lang="en-SG" sz="1700" dirty="0">
                <a:effectLst/>
                <a:latin typeface="Arial" panose="020B0604020202020204" pitchFamily="34" charset="0"/>
                <a:ea typeface="Arial Unicode MS" panose="020B0604020202020204" pitchFamily="34" charset="-128"/>
                <a:cs typeface="Arial" panose="020B0604020202020204" pitchFamily="34" charset="0"/>
              </a:rPr>
              <a:t> PRISMA flow-chart summarising article selection</a:t>
            </a:r>
            <a:endParaRPr lang="en-SG"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151274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751" y="1285703"/>
            <a:ext cx="3625849" cy="5688838"/>
          </a:xfrm>
          <a:prstGeom prst="rect">
            <a:avLst/>
          </a:prstGeom>
        </p:spPr>
        <p:txBody>
          <a:bodyPr>
            <a:normAutofit/>
          </a:bodyPr>
          <a:lstStyle/>
          <a:p>
            <a:pPr marL="0" indent="0">
              <a:spcBef>
                <a:spcPts val="300"/>
              </a:spcBef>
              <a:buSzTx/>
              <a:buNone/>
              <a:defRPr sz="1600" b="1"/>
            </a:pPr>
            <a:r>
              <a:rPr lang="en-US" sz="1700" dirty="0"/>
              <a:t>Tunnel Length</a:t>
            </a:r>
          </a:p>
          <a:p>
            <a:pPr>
              <a:spcBef>
                <a:spcPts val="300"/>
              </a:spcBef>
              <a:buSzTx/>
              <a:defRPr sz="1600"/>
            </a:pPr>
            <a:r>
              <a:rPr lang="en-US" sz="1500" b="1" dirty="0"/>
              <a:t>TT technique </a:t>
            </a:r>
            <a:r>
              <a:rPr lang="en-US" sz="1500" dirty="0"/>
              <a:t>had a </a:t>
            </a:r>
            <a:r>
              <a:rPr lang="en-US" sz="1500" b="1" dirty="0"/>
              <a:t>longer femoral tunnel length </a:t>
            </a:r>
            <a:r>
              <a:rPr lang="en-US" sz="1500" dirty="0"/>
              <a:t>compared to </a:t>
            </a:r>
            <a:r>
              <a:rPr lang="en-US" sz="1500" b="1" dirty="0"/>
              <a:t>AM Technique</a:t>
            </a:r>
          </a:p>
          <a:p>
            <a:pPr>
              <a:spcBef>
                <a:spcPts val="300"/>
              </a:spcBef>
              <a:buSzTx/>
              <a:defRPr sz="1600"/>
            </a:pPr>
            <a:r>
              <a:rPr lang="en-US" sz="1500" dirty="0"/>
              <a:t>The mean differences ranges between 4.70 to 14.60 with only 1 study (Yoon-</a:t>
            </a:r>
            <a:r>
              <a:rPr lang="en-US" sz="1500" dirty="0" err="1"/>
              <a:t>Seouk</a:t>
            </a:r>
            <a:r>
              <a:rPr lang="en-US" sz="1500" dirty="0"/>
              <a:t> </a:t>
            </a:r>
            <a:r>
              <a:rPr lang="en-US" sz="1500" dirty="0" err="1"/>
              <a:t>Youm</a:t>
            </a:r>
            <a:r>
              <a:rPr lang="en-US" sz="1500" dirty="0"/>
              <a:t> 2014) reporting longer femoral tunnel length in AM technique. When compared to the OI technique, the TT technique was also shown to have a longer femoral tunnel length. </a:t>
            </a:r>
          </a:p>
          <a:p>
            <a:pPr>
              <a:spcBef>
                <a:spcPts val="300"/>
              </a:spcBef>
              <a:buSzTx/>
              <a:defRPr sz="1600"/>
            </a:pPr>
            <a:r>
              <a:rPr lang="en-US" sz="1500" dirty="0"/>
              <a:t>The mean differences ranges between 6.93 to 11.62. However, there was </a:t>
            </a:r>
            <a:r>
              <a:rPr lang="en-US" sz="1500" b="1" dirty="0"/>
              <a:t>no significant difference in femoral tunnel length when the AM and OI techniques were compared</a:t>
            </a:r>
            <a:r>
              <a:rPr lang="en-US" sz="1500" dirty="0"/>
              <a:t>. This is illustrated by a diverse range in mean differences ranges between -3.60 to 0.94.</a:t>
            </a:r>
          </a:p>
          <a:p>
            <a:pPr marL="0" indent="0">
              <a:spcBef>
                <a:spcPts val="300"/>
              </a:spcBef>
              <a:buSzTx/>
              <a:buNone/>
              <a:defRPr sz="1600" b="1"/>
            </a:pPr>
            <a:endParaRPr lang="en-US" sz="1700" dirty="0"/>
          </a:p>
          <a:p>
            <a:pPr marL="0" indent="0">
              <a:spcBef>
                <a:spcPts val="300"/>
              </a:spcBef>
              <a:buSzTx/>
              <a:buNone/>
              <a:defRPr sz="1600" b="1"/>
            </a:pPr>
            <a:endParaRPr lang="en-US" sz="1700" dirty="0"/>
          </a:p>
          <a:p>
            <a:pPr marL="0" indent="0">
              <a:spcBef>
                <a:spcPts val="300"/>
              </a:spcBef>
              <a:buSzTx/>
              <a:buNone/>
              <a:defRPr sz="1600" b="1"/>
            </a:pPr>
            <a:endParaRPr sz="1700" dirty="0"/>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87000"/>
              </a:lnSpc>
              <a:defRPr sz="2800" b="1">
                <a:solidFill>
                  <a:srgbClr val="FFFFFF"/>
                </a:solidFill>
              </a:defRPr>
            </a:lvl1pPr>
          </a:lstStyle>
          <a:p>
            <a:r>
              <a:rPr lang="en-US" dirty="0"/>
              <a:t>Results</a:t>
            </a:r>
            <a:endParaRPr dirty="0"/>
          </a:p>
        </p:txBody>
      </p:sp>
      <p:pic>
        <p:nvPicPr>
          <p:cNvPr id="10" name="Picture 9">
            <a:extLst>
              <a:ext uri="{FF2B5EF4-FFF2-40B4-BE49-F238E27FC236}">
                <a16:creationId xmlns:a16="http://schemas.microsoft.com/office/drawing/2014/main" id="{8971ECF6-D8C2-7224-5BEE-75E2CB12E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794" y="1920627"/>
            <a:ext cx="4573408" cy="3379508"/>
          </a:xfrm>
          <a:prstGeom prst="rect">
            <a:avLst/>
          </a:prstGeom>
        </p:spPr>
      </p:pic>
    </p:spTree>
    <p:extLst>
      <p:ext uri="{BB962C8B-B14F-4D97-AF65-F5344CB8AC3E}">
        <p14:creationId xmlns:p14="http://schemas.microsoft.com/office/powerpoint/2010/main" val="419108033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751" y="1285703"/>
            <a:ext cx="3625849" cy="5688838"/>
          </a:xfrm>
          <a:prstGeom prst="rect">
            <a:avLst/>
          </a:prstGeom>
        </p:spPr>
        <p:txBody>
          <a:bodyPr>
            <a:normAutofit/>
          </a:bodyPr>
          <a:lstStyle/>
          <a:p>
            <a:pPr marL="0" indent="0">
              <a:spcBef>
                <a:spcPts val="300"/>
              </a:spcBef>
              <a:buSzTx/>
              <a:buNone/>
              <a:defRPr sz="1600" b="1"/>
            </a:pPr>
            <a:r>
              <a:rPr lang="en-US" sz="1700" dirty="0"/>
              <a:t>Tunnel Position (high-to-low)</a:t>
            </a:r>
          </a:p>
          <a:p>
            <a:pPr>
              <a:spcBef>
                <a:spcPts val="300"/>
              </a:spcBef>
              <a:buSzTx/>
              <a:defRPr sz="1600"/>
            </a:pPr>
            <a:r>
              <a:rPr lang="en-US" sz="1500" dirty="0"/>
              <a:t>In terms of tunnel position in the high-to-low direction (h%), the </a:t>
            </a:r>
            <a:r>
              <a:rPr lang="en-US" sz="1500" b="1" dirty="0"/>
              <a:t>OI technique resulted in a higher tunnel position as compared to the AM technique.</a:t>
            </a:r>
            <a:endParaRPr lang="en-US" sz="1500" dirty="0"/>
          </a:p>
          <a:p>
            <a:pPr>
              <a:spcBef>
                <a:spcPts val="300"/>
              </a:spcBef>
              <a:buSzTx/>
              <a:defRPr sz="1600"/>
            </a:pPr>
            <a:r>
              <a:rPr lang="en-US" sz="1500" dirty="0"/>
              <a:t>The mean difference in anatomic position and recorded position in AM technique ranges between -7.92 to 8.90, whereas in the OI technique the mean difference ranges between -9.92 to 5.1. </a:t>
            </a:r>
          </a:p>
          <a:p>
            <a:pPr>
              <a:spcBef>
                <a:spcPts val="300"/>
              </a:spcBef>
              <a:buSzTx/>
              <a:defRPr sz="1600"/>
            </a:pPr>
            <a:r>
              <a:rPr lang="en-US" sz="1500" dirty="0"/>
              <a:t>There were </a:t>
            </a:r>
            <a:r>
              <a:rPr lang="en-US" sz="1500" b="1" dirty="0"/>
              <a:t>minimal  differences in the high-to-low direction of femoral tunnels when comparing the TT and AM techniques and the TT and OI techniques. </a:t>
            </a:r>
          </a:p>
          <a:p>
            <a:pPr>
              <a:spcBef>
                <a:spcPts val="300"/>
              </a:spcBef>
              <a:buSzTx/>
              <a:defRPr sz="1600"/>
            </a:pPr>
            <a:r>
              <a:rPr lang="en-US" sz="1500" dirty="0"/>
              <a:t>Therefore, the </a:t>
            </a:r>
            <a:r>
              <a:rPr lang="en-US" sz="1500" b="1" dirty="0"/>
              <a:t>AM technique resulted in a significantly closer anatomic placement of the femoral tunnel in the high-to-low direction when compared to the OI technique</a:t>
            </a:r>
            <a:r>
              <a:rPr lang="en-US" sz="1500" dirty="0"/>
              <a:t>. </a:t>
            </a:r>
          </a:p>
          <a:p>
            <a:pPr marL="0" indent="0">
              <a:spcBef>
                <a:spcPts val="300"/>
              </a:spcBef>
              <a:buSzTx/>
              <a:buNone/>
              <a:defRPr sz="1600" b="1"/>
            </a:pPr>
            <a:endParaRPr lang="en-US" sz="1700" dirty="0"/>
          </a:p>
          <a:p>
            <a:pPr marL="0" indent="0">
              <a:spcBef>
                <a:spcPts val="300"/>
              </a:spcBef>
              <a:buSzTx/>
              <a:buNone/>
              <a:defRPr sz="1600" b="1"/>
            </a:pPr>
            <a:endParaRPr lang="en-US" sz="1700" dirty="0"/>
          </a:p>
          <a:p>
            <a:pPr marL="0" indent="0">
              <a:spcBef>
                <a:spcPts val="300"/>
              </a:spcBef>
              <a:buSzTx/>
              <a:buNone/>
              <a:defRPr sz="1600" b="1"/>
            </a:pPr>
            <a:endParaRPr sz="1700" dirty="0"/>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7000"/>
              </a:lnSpc>
              <a:defRPr sz="2800" b="1">
                <a:solidFill>
                  <a:srgbClr val="FFFFFF"/>
                </a:solidFill>
              </a:defRPr>
            </a:lvl1pPr>
          </a:lstStyle>
          <a:p>
            <a:r>
              <a:rPr lang="en-US" dirty="0"/>
              <a:t>Results</a:t>
            </a:r>
            <a:endParaRPr dirty="0"/>
          </a:p>
        </p:txBody>
      </p:sp>
      <p:pic>
        <p:nvPicPr>
          <p:cNvPr id="3" name="Picture 2" descr="A picture containing text, receipt, diagram, screenshot&#10;&#10;Description automatically generated">
            <a:extLst>
              <a:ext uri="{FF2B5EF4-FFF2-40B4-BE49-F238E27FC236}">
                <a16:creationId xmlns:a16="http://schemas.microsoft.com/office/drawing/2014/main" id="{113A9EB6-9C06-1F1C-BAAF-4B8F29053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0" y="1913467"/>
            <a:ext cx="4909428" cy="3886200"/>
          </a:xfrm>
          <a:prstGeom prst="rect">
            <a:avLst/>
          </a:prstGeom>
        </p:spPr>
      </p:pic>
    </p:spTree>
    <p:extLst>
      <p:ext uri="{BB962C8B-B14F-4D97-AF65-F5344CB8AC3E}">
        <p14:creationId xmlns:p14="http://schemas.microsoft.com/office/powerpoint/2010/main" val="221537579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751" y="1285703"/>
            <a:ext cx="3625849" cy="5688838"/>
          </a:xfrm>
          <a:prstGeom prst="rect">
            <a:avLst/>
          </a:prstGeom>
        </p:spPr>
        <p:txBody>
          <a:bodyPr>
            <a:normAutofit lnSpcReduction="10000"/>
          </a:bodyPr>
          <a:lstStyle/>
          <a:p>
            <a:pPr marL="0" indent="0">
              <a:spcBef>
                <a:spcPts val="300"/>
              </a:spcBef>
              <a:buSzTx/>
              <a:buNone/>
              <a:defRPr sz="1600" b="1"/>
            </a:pPr>
            <a:r>
              <a:rPr lang="en-US" sz="1700" dirty="0"/>
              <a:t>Tunnel Position (Deep-to-shallow)</a:t>
            </a:r>
          </a:p>
          <a:p>
            <a:pPr>
              <a:spcBef>
                <a:spcPts val="300"/>
              </a:spcBef>
              <a:buSzTx/>
              <a:defRPr sz="1600"/>
            </a:pPr>
            <a:r>
              <a:rPr lang="en-US" sz="1500" dirty="0"/>
              <a:t>In terms of tunnel position in the deep-to-shallow direction, </a:t>
            </a:r>
            <a:r>
              <a:rPr lang="en-US" sz="1500" b="1" dirty="0"/>
              <a:t>the OI technique resulted in a deeper tunnel position when compared to the TT technique </a:t>
            </a:r>
          </a:p>
          <a:p>
            <a:pPr>
              <a:spcBef>
                <a:spcPts val="300"/>
              </a:spcBef>
              <a:buSzTx/>
              <a:defRPr sz="1600"/>
            </a:pPr>
            <a:r>
              <a:rPr lang="en-US" sz="1500" dirty="0"/>
              <a:t>The mean difference in anatomic position and recorded position in AM technique ranges between -8.7 to 8, whereas in the OI technique the mean difference ranges between -10.23 to 5.8. </a:t>
            </a:r>
          </a:p>
          <a:p>
            <a:pPr>
              <a:spcBef>
                <a:spcPts val="300"/>
              </a:spcBef>
              <a:buSzTx/>
              <a:defRPr sz="1600"/>
            </a:pPr>
            <a:r>
              <a:rPr lang="en-US" sz="1500" dirty="0"/>
              <a:t>There were </a:t>
            </a:r>
            <a:r>
              <a:rPr lang="en-US" sz="1500" b="1" dirty="0"/>
              <a:t>no significant differences in the deep-to-shallow direction of the tunnel position when comparing the TT and AM techniques as well as the AM and OI techniques</a:t>
            </a:r>
            <a:r>
              <a:rPr lang="en-US" sz="1500" dirty="0"/>
              <a:t>. </a:t>
            </a:r>
          </a:p>
          <a:p>
            <a:pPr>
              <a:spcBef>
                <a:spcPts val="300"/>
              </a:spcBef>
              <a:buSzTx/>
              <a:defRPr sz="1600"/>
            </a:pPr>
            <a:r>
              <a:rPr lang="en-US" sz="1500" dirty="0"/>
              <a:t>Therefore, </a:t>
            </a:r>
            <a:r>
              <a:rPr lang="en-US" sz="1500" b="1" dirty="0"/>
              <a:t>the OI technique resulted in a significantly closer anatomic placement of the femoral tunnel in the deep-to-shallow direction when compared to the TT technique</a:t>
            </a:r>
            <a:r>
              <a:rPr lang="en-US" sz="1500" dirty="0"/>
              <a:t>.</a:t>
            </a:r>
          </a:p>
          <a:p>
            <a:pPr marL="0" indent="0">
              <a:spcBef>
                <a:spcPts val="300"/>
              </a:spcBef>
              <a:buSzTx/>
              <a:buNone/>
              <a:defRPr sz="1600" b="1"/>
            </a:pPr>
            <a:endParaRPr lang="en-US" sz="1700" dirty="0"/>
          </a:p>
          <a:p>
            <a:pPr marL="0" indent="0">
              <a:spcBef>
                <a:spcPts val="300"/>
              </a:spcBef>
              <a:buSzTx/>
              <a:buNone/>
              <a:defRPr sz="1600" b="1"/>
            </a:pPr>
            <a:endParaRPr lang="en-US" sz="1700" dirty="0"/>
          </a:p>
          <a:p>
            <a:pPr marL="0" indent="0">
              <a:spcBef>
                <a:spcPts val="300"/>
              </a:spcBef>
              <a:buSzTx/>
              <a:buNone/>
              <a:defRPr sz="1600" b="1"/>
            </a:pPr>
            <a:endParaRPr sz="1700" dirty="0"/>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87000"/>
              </a:lnSpc>
              <a:defRPr sz="2800" b="1">
                <a:solidFill>
                  <a:srgbClr val="FFFFFF"/>
                </a:solidFill>
              </a:defRPr>
            </a:lvl1pPr>
          </a:lstStyle>
          <a:p>
            <a:r>
              <a:rPr lang="en-US" dirty="0"/>
              <a:t>Results</a:t>
            </a:r>
            <a:endParaRPr dirty="0"/>
          </a:p>
        </p:txBody>
      </p:sp>
      <p:pic>
        <p:nvPicPr>
          <p:cNvPr id="3" name="Picture 2" descr="A picture containing text, diagram, receipt, document&#10;&#10;Description automatically generated">
            <a:extLst>
              <a:ext uri="{FF2B5EF4-FFF2-40B4-BE49-F238E27FC236}">
                <a16:creationId xmlns:a16="http://schemas.microsoft.com/office/drawing/2014/main" id="{1E11377E-268C-AC72-1445-757B61DF2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9262" y="1913467"/>
            <a:ext cx="4846160" cy="3968750"/>
          </a:xfrm>
          <a:prstGeom prst="rect">
            <a:avLst/>
          </a:prstGeom>
        </p:spPr>
      </p:pic>
    </p:spTree>
    <p:extLst>
      <p:ext uri="{BB962C8B-B14F-4D97-AF65-F5344CB8AC3E}">
        <p14:creationId xmlns:p14="http://schemas.microsoft.com/office/powerpoint/2010/main" val="95189116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751" y="1285703"/>
            <a:ext cx="3625849" cy="5688838"/>
          </a:xfrm>
          <a:prstGeom prst="rect">
            <a:avLst/>
          </a:prstGeom>
        </p:spPr>
        <p:txBody>
          <a:bodyPr>
            <a:normAutofit/>
          </a:bodyPr>
          <a:lstStyle/>
          <a:p>
            <a:pPr marL="0" indent="0">
              <a:spcBef>
                <a:spcPts val="300"/>
              </a:spcBef>
              <a:buSzTx/>
              <a:buNone/>
              <a:defRPr sz="1600" b="1"/>
            </a:pPr>
            <a:r>
              <a:rPr lang="en-US" sz="1700" dirty="0"/>
              <a:t>Graft Bending Angle</a:t>
            </a:r>
          </a:p>
          <a:p>
            <a:pPr>
              <a:lnSpc>
                <a:spcPct val="110000"/>
              </a:lnSpc>
            </a:pPr>
            <a:r>
              <a:rPr lang="en-SG" sz="1500" dirty="0">
                <a:effectLst/>
                <a:latin typeface="Arial" panose="020B0604020202020204" pitchFamily="34" charset="0"/>
                <a:ea typeface="Arial Unicode MS" panose="020B0604020202020204" pitchFamily="34" charset="-128"/>
                <a:cs typeface="Arial" panose="020B0604020202020204" pitchFamily="34" charset="0"/>
              </a:rPr>
              <a:t>There were </a:t>
            </a:r>
            <a:r>
              <a:rPr lang="en-SG" sz="1500" b="1" dirty="0">
                <a:effectLst/>
                <a:latin typeface="Arial" panose="020B0604020202020204" pitchFamily="34" charset="0"/>
                <a:ea typeface="Arial Unicode MS" panose="020B0604020202020204" pitchFamily="34" charset="-128"/>
                <a:cs typeface="Arial" panose="020B0604020202020204" pitchFamily="34" charset="0"/>
              </a:rPr>
              <a:t>no significant differences in the graft bending angle when comparing the TT, AM and OI techniques</a:t>
            </a:r>
          </a:p>
          <a:p>
            <a:pPr>
              <a:lnSpc>
                <a:spcPct val="110000"/>
              </a:lnSpc>
            </a:pPr>
            <a:r>
              <a:rPr lang="en-SG" sz="1500" dirty="0">
                <a:latin typeface="Arial" panose="020B0604020202020204" pitchFamily="34" charset="0"/>
                <a:ea typeface="Arial Unicode MS" panose="020B0604020202020204" pitchFamily="34" charset="-128"/>
                <a:cs typeface="Arial" panose="020B0604020202020204" pitchFamily="34" charset="0"/>
              </a:rPr>
              <a:t>T</a:t>
            </a:r>
            <a:r>
              <a:rPr lang="en-SG" sz="1500" dirty="0">
                <a:effectLst/>
                <a:latin typeface="Arial" panose="020B0604020202020204" pitchFamily="34" charset="0"/>
                <a:ea typeface="Arial Unicode MS" panose="020B0604020202020204" pitchFamily="34" charset="-128"/>
                <a:cs typeface="Arial" panose="020B0604020202020204" pitchFamily="34" charset="0"/>
              </a:rPr>
              <a:t>he mean differences range between -6.50 to 10.5.  TT and OI techniques, the mean differences range between -16.00 to 16.84. AM and OI techniques, the mean differences range between -71.40 to 13.60.</a:t>
            </a:r>
            <a:endParaRPr lang="en-US" sz="1500" dirty="0">
              <a:latin typeface="Arial" panose="020B0604020202020204" pitchFamily="34" charset="0"/>
              <a:cs typeface="Arial" panose="020B0604020202020204" pitchFamily="34" charset="0"/>
            </a:endParaRPr>
          </a:p>
          <a:p>
            <a:pPr marL="0" indent="0">
              <a:lnSpc>
                <a:spcPct val="110000"/>
              </a:lnSpc>
              <a:spcBef>
                <a:spcPts val="300"/>
              </a:spcBef>
              <a:buSzTx/>
              <a:buNone/>
              <a:defRPr sz="1600" b="1"/>
            </a:pPr>
            <a:endParaRPr lang="en-US" sz="1500" dirty="0">
              <a:latin typeface="Arial" panose="020B0604020202020204" pitchFamily="34" charset="0"/>
              <a:cs typeface="Arial" panose="020B0604020202020204" pitchFamily="34" charset="0"/>
            </a:endParaRPr>
          </a:p>
          <a:p>
            <a:pPr marL="0" indent="0">
              <a:spcBef>
                <a:spcPts val="300"/>
              </a:spcBef>
              <a:buSzTx/>
              <a:buNone/>
              <a:defRPr sz="1600" b="1"/>
            </a:pPr>
            <a:endParaRPr sz="1700" dirty="0"/>
          </a:p>
        </p:txBody>
      </p:sp>
      <p:grpSp>
        <p:nvGrpSpPr>
          <p:cNvPr id="107" name="Group 20"/>
          <p:cNvGrpSpPr/>
          <p:nvPr/>
        </p:nvGrpSpPr>
        <p:grpSpPr>
          <a:xfrm>
            <a:off x="8672513" y="493540"/>
            <a:ext cx="228601" cy="773114"/>
            <a:chOff x="0" y="0"/>
            <a:chExt cx="228600" cy="773112"/>
          </a:xfrm>
        </p:grpSpPr>
        <p:sp>
          <p:nvSpPr>
            <p:cNvPr id="105" name="AutoShape 21"/>
            <p:cNvSpPr/>
            <p:nvPr/>
          </p:nvSpPr>
          <p:spPr>
            <a:xfrm>
              <a:off x="0" y="0"/>
              <a:ext cx="228600" cy="773113"/>
            </a:xfrm>
            <a:prstGeom prst="roundRect">
              <a:avLst>
                <a:gd name="adj" fmla="val 40278"/>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sp>
          <p:nvSpPr>
            <p:cNvPr id="106" name="Rectangle 22"/>
            <p:cNvSpPr/>
            <p:nvPr/>
          </p:nvSpPr>
          <p:spPr>
            <a:xfrm>
              <a:off x="-1" y="0"/>
              <a:ext cx="90489" cy="769938"/>
            </a:xfrm>
            <a:prstGeom prst="rect">
              <a:avLst/>
            </a:prstGeom>
            <a:solidFill>
              <a:srgbClr val="1F497D"/>
            </a:solidFill>
            <a:ln w="12700" cap="flat">
              <a:noFill/>
              <a:miter lim="400000"/>
            </a:ln>
            <a:effectLst/>
          </p:spPr>
          <p:txBody>
            <a:bodyPr wrap="square" lIns="45719" tIns="45719" rIns="45719" bIns="45719" numCol="1" anchor="ctr">
              <a:noAutofit/>
            </a:bodyPr>
            <a:lstStyle/>
            <a:p>
              <a:pPr>
                <a:defRPr sz="2400" baseline="-25000">
                  <a:latin typeface="Times Roman"/>
                  <a:ea typeface="Times Roman"/>
                  <a:cs typeface="Times Roman"/>
                  <a:sym typeface="Times Roman"/>
                </a:defRPr>
              </a:pPr>
              <a:endParaRPr/>
            </a:p>
          </p:txBody>
        </p:sp>
      </p:grpSp>
      <p:sp>
        <p:nvSpPr>
          <p:cNvPr id="108" name="Text Box 23"/>
          <p:cNvSpPr txBox="1"/>
          <p:nvPr/>
        </p:nvSpPr>
        <p:spPr>
          <a:xfrm rot="5400000">
            <a:off x="8631052" y="815009"/>
            <a:ext cx="289298"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ctr">
              <a:defRPr sz="700">
                <a:solidFill>
                  <a:srgbClr val="FFFFFF"/>
                </a:solidFill>
              </a:defRPr>
            </a:lvl1pPr>
          </a:lstStyle>
          <a:p>
            <a:r>
              <a:t>History</a:t>
            </a:r>
          </a:p>
        </p:txBody>
      </p:sp>
      <p:sp>
        <p:nvSpPr>
          <p:cNvPr id="109" name="Rectangle 24"/>
          <p:cNvSpPr/>
          <p:nvPr/>
        </p:nvSpPr>
        <p:spPr>
          <a:xfrm>
            <a:off x="-1" y="493540"/>
            <a:ext cx="8637590" cy="773115"/>
          </a:xfrm>
          <a:prstGeom prst="rect">
            <a:avLst/>
          </a:prstGeom>
          <a:solidFill>
            <a:srgbClr val="1F497D"/>
          </a:solidFill>
          <a:ln w="12700">
            <a:miter lim="400000"/>
          </a:ln>
        </p:spPr>
        <p:txBody>
          <a:bodyPr lIns="45719" rIns="45719" anchor="ctr"/>
          <a:lstStyle/>
          <a:p>
            <a:pPr>
              <a:defRPr sz="2400" baseline="-25000">
                <a:latin typeface="Times Roman"/>
                <a:ea typeface="Times Roman"/>
                <a:cs typeface="Times Roman"/>
                <a:sym typeface="Times Roman"/>
              </a:defRPr>
            </a:pPr>
            <a:endParaRPr dirty="0"/>
          </a:p>
        </p:txBody>
      </p:sp>
      <p:sp>
        <p:nvSpPr>
          <p:cNvPr id="110" name="Rectangle 38"/>
          <p:cNvSpPr txBox="1"/>
          <p:nvPr/>
        </p:nvSpPr>
        <p:spPr>
          <a:xfrm>
            <a:off x="228600" y="493540"/>
            <a:ext cx="8061325" cy="374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7000"/>
              </a:lnSpc>
              <a:defRPr sz="2800" b="1">
                <a:solidFill>
                  <a:srgbClr val="FFFFFF"/>
                </a:solidFill>
              </a:defRPr>
            </a:lvl1pPr>
          </a:lstStyle>
          <a:p>
            <a:r>
              <a:rPr lang="en-US" dirty="0"/>
              <a:t>Results</a:t>
            </a:r>
            <a:endParaRPr dirty="0"/>
          </a:p>
        </p:txBody>
      </p:sp>
      <p:pic>
        <p:nvPicPr>
          <p:cNvPr id="4" name="Picture 3" descr="A picture containing text, screenshot, receipt&#10;&#10;Description automatically generated">
            <a:extLst>
              <a:ext uri="{FF2B5EF4-FFF2-40B4-BE49-F238E27FC236}">
                <a16:creationId xmlns:a16="http://schemas.microsoft.com/office/drawing/2014/main" id="{975BD7E5-328F-91FD-AF71-AC917ADD5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704" y="2319867"/>
            <a:ext cx="4981296" cy="3252430"/>
          </a:xfrm>
          <a:prstGeom prst="rect">
            <a:avLst/>
          </a:prstGeom>
        </p:spPr>
      </p:pic>
    </p:spTree>
    <p:extLst>
      <p:ext uri="{BB962C8B-B14F-4D97-AF65-F5344CB8AC3E}">
        <p14:creationId xmlns:p14="http://schemas.microsoft.com/office/powerpoint/2010/main" val="108224332"/>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1231</TotalTime>
  <Words>2351</Words>
  <Application>Microsoft Macintosh PowerPoint</Application>
  <PresentationFormat>On-screen Show (4:3)</PresentationFormat>
  <Paragraphs>157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Helvetica</vt:lpstr>
      <vt:lpstr>Symbol</vt:lpstr>
      <vt:lpstr>Times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Yeo Zhen Ning</cp:lastModifiedBy>
  <cp:revision>96</cp:revision>
  <dcterms:modified xsi:type="dcterms:W3CDTF">2023-05-14T21:12:37Z</dcterms:modified>
</cp:coreProperties>
</file>