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3" r:id="rId2"/>
    <p:sldId id="264" r:id="rId3"/>
    <p:sldId id="265" r:id="rId4"/>
    <p:sldId id="266" r:id="rId5"/>
    <p:sldId id="270" r:id="rId6"/>
    <p:sldId id="271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7" autoAdjust="0"/>
    <p:restoredTop sz="91859"/>
  </p:normalViewPr>
  <p:slideViewPr>
    <p:cSldViewPr snapToGrid="0" snapToObjects="1">
      <p:cViewPr varScale="1">
        <p:scale>
          <a:sx n="119" d="100"/>
          <a:sy n="119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B14AA-A043-3747-9252-5CCAE9EEA09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AE231-E57F-9542-A71B-C965F2E5E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6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6FA3-B73D-9243-AC64-223FCFED7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12192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4"/>
            <a:ext cx="12192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12192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12192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200" y="6143626"/>
            <a:ext cx="762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1" y="6343357"/>
            <a:ext cx="4870449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711200" y="990601"/>
            <a:ext cx="109728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2514600"/>
            <a:ext cx="109728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600"/>
            <a:ext cx="109728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12192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1" y="152400"/>
            <a:ext cx="10830983" cy="595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12192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4"/>
            <a:ext cx="12192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12192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12192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200" y="6143626"/>
            <a:ext cx="762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1" y="6343357"/>
            <a:ext cx="4870449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711200" y="990601"/>
            <a:ext cx="109728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2514600"/>
            <a:ext cx="109728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600"/>
            <a:ext cx="109728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D5FF4A-E238-455A-8BB1-39BB2CF00541}" type="datetimeFigureOut">
              <a:rPr lang="en-US">
                <a:solidFill>
                  <a:srgbClr val="000000"/>
                </a:solidFill>
              </a:rPr>
              <a:pPr/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AB22CC0-8D0E-4DEB-B2A8-CCE358FA7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D5FF4A-E238-455A-8BB1-39BB2CF00541}" type="datetimeFigureOut">
              <a:rPr lang="en-US">
                <a:solidFill>
                  <a:srgbClr val="000000"/>
                </a:solidFill>
              </a:rPr>
              <a:pPr/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AB22CC0-8D0E-4DEB-B2A8-CCE358FA7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8"/>
            <a:ext cx="12192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12192000" cy="11636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7551" y="152400"/>
            <a:ext cx="1084791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Slide title goes here even if it goes longer than a line</a:t>
            </a:r>
            <a:endParaRPr lang="ko-KR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1" y="1447800"/>
            <a:ext cx="1083098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272184" y="6584951"/>
            <a:ext cx="17272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rgbClr val="585858"/>
                </a:solidFill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rgbClr val="585858"/>
                </a:solidFill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rgbClr val="585858"/>
              </a:solidFill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12192000" cy="587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551" y="6591300"/>
            <a:ext cx="2872316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10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25" y="1582153"/>
            <a:ext cx="9609222" cy="1917034"/>
          </a:xfrm>
        </p:spPr>
        <p:txBody>
          <a:bodyPr>
            <a:noAutofit/>
          </a:bodyPr>
          <a:lstStyle/>
          <a:p>
            <a:r>
              <a:rPr lang="en-US" sz="3600" dirty="0"/>
              <a:t>Tibial Tubercle-Trochlear Groove (TT-TG) Distance Is Less Predictive Of Patellofemoral Instability Risk Than Three-Dimensional (3D) Trochlear Groove Curvilinearity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9725" y="3853113"/>
            <a:ext cx="955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Kristin E. Yu, MD, Brian </a:t>
            </a:r>
            <a:r>
              <a:rPr lang="en-US" sz="2000" dirty="0" err="1">
                <a:solidFill>
                  <a:schemeClr val="bg1"/>
                </a:solidFill>
              </a:rPr>
              <a:t>Beitler</a:t>
            </a:r>
            <a:r>
              <a:rPr lang="en-US" sz="2000" dirty="0">
                <a:solidFill>
                  <a:schemeClr val="bg1"/>
                </a:solidFill>
              </a:rPr>
              <a:t>, BS, John P. Fulkerson, MD*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SGT-PEPARS (Study Group of the Trochlea, Patella Entry Point, and Related Studies)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Department of Orthopaedic Surgery, Yale School of Medicine, New Haven, CT, UNITED STATES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170D5-EBF9-4896-2272-C8998963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4" y="6100763"/>
            <a:ext cx="3505201" cy="80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2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3222" y="323670"/>
            <a:ext cx="906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Disclosures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232" y="1487577"/>
            <a:ext cx="9253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Kristin E. Yu, MD: none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Brian </a:t>
            </a:r>
            <a:r>
              <a:rPr lang="en-US" sz="2000" dirty="0" err="1"/>
              <a:t>Beitler</a:t>
            </a:r>
            <a:r>
              <a:rPr lang="en-US" sz="2000" dirty="0"/>
              <a:t>, BS: none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John P. Fulkerson, MD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Paid Consultant for </a:t>
            </a:r>
            <a:r>
              <a:rPr lang="en-US" sz="2000" dirty="0" err="1"/>
              <a:t>Conmed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Support received from DJ Ortho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Royalties or support received from Walters Kluwer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Board of Directors member for Patellofemoral Foundation</a:t>
            </a:r>
          </a:p>
        </p:txBody>
      </p:sp>
    </p:spTree>
    <p:extLst>
      <p:ext uri="{BB962C8B-B14F-4D97-AF65-F5344CB8AC3E}">
        <p14:creationId xmlns:p14="http://schemas.microsoft.com/office/powerpoint/2010/main" val="75534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324016-41F1-8EB6-5BCD-FFF895024DD4}"/>
              </a:ext>
            </a:extLst>
          </p:cNvPr>
          <p:cNvSpPr/>
          <p:nvPr/>
        </p:nvSpPr>
        <p:spPr>
          <a:xfrm>
            <a:off x="1603222" y="323670"/>
            <a:ext cx="906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8D755-A47B-6C6E-8CBA-816150E84F3E}"/>
              </a:ext>
            </a:extLst>
          </p:cNvPr>
          <p:cNvSpPr txBox="1"/>
          <p:nvPr/>
        </p:nvSpPr>
        <p:spPr>
          <a:xfrm>
            <a:off x="466726" y="1476374"/>
            <a:ext cx="11106150" cy="456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0A0A"/>
                </a:solidFill>
                <a:latin typeface="+mj-lt"/>
              </a:rPr>
              <a:t>Patellofemoral joint (PFJ) stability dependent on static and dynamic stabilizers</a:t>
            </a:r>
            <a:r>
              <a:rPr lang="en-US" sz="1000" dirty="0">
                <a:solidFill>
                  <a:srgbClr val="0A0A0A"/>
                </a:solidFill>
                <a:latin typeface="+mj-lt"/>
              </a:rPr>
              <a:t>(1-7)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0A0A"/>
                </a:solidFill>
                <a:latin typeface="+mj-lt"/>
              </a:rPr>
              <a:t>Tibial tubercle-trochlear groove (TT-TG) distance commonly used in evaluation of patellar instability High inter- and intra-rater reliability</a:t>
            </a:r>
            <a:r>
              <a:rPr lang="en-US" sz="1000" dirty="0">
                <a:solidFill>
                  <a:srgbClr val="0A0A0A"/>
                </a:solidFill>
                <a:latin typeface="+mj-lt"/>
              </a:rPr>
              <a:t>(5, 8-9)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0A0A"/>
                </a:solidFill>
                <a:latin typeface="+mj-lt"/>
              </a:rPr>
              <a:t>Predictive of risk of future patellar dislocation and instability events</a:t>
            </a:r>
            <a:r>
              <a:rPr lang="en-US" sz="1000" dirty="0">
                <a:solidFill>
                  <a:srgbClr val="0A0A0A"/>
                </a:solidFill>
                <a:latin typeface="+mj-lt"/>
              </a:rPr>
              <a:t>(10-12)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0A0A"/>
                </a:solidFill>
                <a:latin typeface="+mj-lt"/>
              </a:rPr>
              <a:t>Range of normal values, surgical cutoffs debated</a:t>
            </a:r>
            <a:r>
              <a:rPr lang="en-US" sz="1000" dirty="0">
                <a:solidFill>
                  <a:srgbClr val="0A0A0A"/>
                </a:solidFill>
                <a:latin typeface="+mj-lt"/>
              </a:rPr>
              <a:t>(13-21)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0A0A"/>
                </a:solidFill>
                <a:latin typeface="+mj-lt"/>
              </a:rPr>
              <a:t>TT-TG distance affected by age, height, presence of trochlear dysplasia</a:t>
            </a:r>
            <a:r>
              <a:rPr lang="en-US" sz="1000" dirty="0">
                <a:solidFill>
                  <a:srgbClr val="0A0A0A"/>
                </a:solidFill>
                <a:latin typeface="+mj-lt"/>
              </a:rPr>
              <a:t>(13, 18-21)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0A0A"/>
                </a:solidFill>
                <a:latin typeface="+mj-lt"/>
              </a:rPr>
              <a:t>Isometry of medial patellofemoral ligament (MPFL) reconstruction changes at lower TT-TG distances in presence of patella alta</a:t>
            </a:r>
            <a:r>
              <a:rPr lang="en-US" sz="1000" dirty="0">
                <a:solidFill>
                  <a:srgbClr val="0A0A0A"/>
                </a:solidFill>
                <a:latin typeface="+mj-lt"/>
              </a:rPr>
              <a:t>(16, 22-23)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0A0A"/>
                </a:solidFill>
                <a:latin typeface="+mj-lt"/>
              </a:rPr>
              <a:t>Relationship between coronal malalignment and dysplasia remains unclear</a:t>
            </a:r>
            <a:r>
              <a:rPr lang="en-US" sz="1000" dirty="0">
                <a:solidFill>
                  <a:srgbClr val="0A0A0A"/>
                </a:solidFill>
                <a:latin typeface="+mj-lt"/>
              </a:rPr>
              <a:t>(16, 24)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rgbClr val="0A0A0A"/>
              </a:solidFill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en-US" b="0" i="0" dirty="0">
                <a:solidFill>
                  <a:srgbClr val="0A0A0A"/>
                </a:solidFill>
                <a:effectLst/>
                <a:latin typeface="+mj-lt"/>
              </a:rPr>
              <a:t>Objective: To compare the TT-TG distance in differentiating between subjects with recurrent patella dislocation and controls in comparison to a three-dimensional (3D) measurement of trochlear groove curvilinearity, the entry point (EP)-transition point (TP) angle.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43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D8372E-C433-CFCE-C7C3-5F8B3020DB4D}"/>
              </a:ext>
            </a:extLst>
          </p:cNvPr>
          <p:cNvSpPr/>
          <p:nvPr/>
        </p:nvSpPr>
        <p:spPr>
          <a:xfrm>
            <a:off x="1603222" y="323670"/>
            <a:ext cx="906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97471-84D8-734F-5CA8-A63AE7F6BF93}"/>
              </a:ext>
            </a:extLst>
          </p:cNvPr>
          <p:cNvSpPr txBox="1"/>
          <p:nvPr/>
        </p:nvSpPr>
        <p:spPr>
          <a:xfrm>
            <a:off x="561474" y="1435586"/>
            <a:ext cx="109086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N=24 (18F, 6M) patients with recurrent patellar dislocation (RPD) from Jan 2020-Nov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Exclusion criteria: congenital deformity, history of knee trauma, arthritic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CT scans of knee obtained in full extension and 30 degrees of flexion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Whole body CTs obtained from n=10 control subjects, all female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Sourced from New Mexico Decedent Image Database (NMDID)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history of patellar instability events or knee trauma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Bilateral knees segmented and printed (n=20 control knees)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3D models printed 100% to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Segmentation via </a:t>
            </a:r>
            <a:r>
              <a:rPr lang="en-US" dirty="0" err="1"/>
              <a:t>Simpleware</a:t>
            </a:r>
            <a:r>
              <a:rPr lang="en-US" dirty="0"/>
              <a:t> </a:t>
            </a:r>
            <a:r>
              <a:rPr lang="en-US" dirty="0" err="1"/>
              <a:t>ScanIP</a:t>
            </a:r>
            <a:r>
              <a:rPr lang="en-US" dirty="0"/>
              <a:t> (Synopsys, Mountain View, CA)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Form 3BL printer (</a:t>
            </a:r>
            <a:r>
              <a:rPr lang="en-US" dirty="0" err="1"/>
              <a:t>Formlabs</a:t>
            </a:r>
            <a:r>
              <a:rPr lang="en-US" dirty="0"/>
              <a:t>, Somerville, MA), 0.1 mm resolution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Trochlear groove curvilinearity compared between control and patellar dislocation cohorts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TT-TG distances and trochlear widths (TW) measured on axial CT cuts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Entry point (EP)-transition point (TP) angle</a:t>
            </a:r>
            <a:r>
              <a:rPr lang="en-US" sz="1000" dirty="0"/>
              <a:t>(24) </a:t>
            </a:r>
            <a:r>
              <a:rPr lang="en-US" dirty="0"/>
              <a:t>measured on 3D prints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Measurements obtained with models resting on posterior femoral condyles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 analyses in Prism 9.0</a:t>
            </a:r>
          </a:p>
        </p:txBody>
      </p:sp>
    </p:spTree>
    <p:extLst>
      <p:ext uri="{BB962C8B-B14F-4D97-AF65-F5344CB8AC3E}">
        <p14:creationId xmlns:p14="http://schemas.microsoft.com/office/powerpoint/2010/main" val="38005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685996-E813-69F7-205B-46E8E4015E41}"/>
              </a:ext>
            </a:extLst>
          </p:cNvPr>
          <p:cNvSpPr/>
          <p:nvPr/>
        </p:nvSpPr>
        <p:spPr>
          <a:xfrm>
            <a:off x="1603222" y="323670"/>
            <a:ext cx="906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AB54A-054B-7B43-6406-F33B19B1E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369" y="2797050"/>
            <a:ext cx="3619091" cy="2518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77A953-5990-58A7-F17F-4D47BD09DCEA}"/>
              </a:ext>
            </a:extLst>
          </p:cNvPr>
          <p:cNvSpPr txBox="1"/>
          <p:nvPr/>
        </p:nvSpPr>
        <p:spPr>
          <a:xfrm>
            <a:off x="7428369" y="5375066"/>
            <a:ext cx="3832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Example EP-TP angles in six patients with recurrent patellar dislocations, shown on virtual 3D models. TPs are demarcated with a yellow star on each model.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FA7BC-D7CD-1BB2-FE8E-CAFA52586922}"/>
              </a:ext>
            </a:extLst>
          </p:cNvPr>
          <p:cNvSpPr txBox="1"/>
          <p:nvPr/>
        </p:nvSpPr>
        <p:spPr>
          <a:xfrm>
            <a:off x="647826" y="1432352"/>
            <a:ext cx="11013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Entry point (EP): midpoint of flattened region of proximal trochlea that first engages with patella in early knee flexion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Transition point (TP): point along trochlear groove at which direction of patellar tracking changes from oblique orientation proximally to vertical towards intercondylar notch distally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30539-3550-507D-F398-C2E4F619C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56" y="2797050"/>
            <a:ext cx="4881156" cy="2518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B7F77D-2092-EFB0-85A3-236B0DC525AF}"/>
              </a:ext>
            </a:extLst>
          </p:cNvPr>
          <p:cNvSpPr txBox="1"/>
          <p:nvPr/>
        </p:nvSpPr>
        <p:spPr>
          <a:xfrm>
            <a:off x="1237256" y="5375066"/>
            <a:ext cx="4858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effectLst/>
                <a:latin typeface="+mj-lt"/>
              </a:rPr>
              <a:t>EP-TP angle as shown in an age-matched control knee model (left) and a recurrent patellar dislocation knee model. An EP-TP angle of 141.3° was measured in the control knee, as compared with an EP-TP angle of 120.1° in the dislocator knee.</a:t>
            </a:r>
          </a:p>
          <a:p>
            <a:endParaRPr lang="en-US" sz="1000" dirty="0">
              <a:latin typeface="+mj-lt"/>
            </a:endParaRPr>
          </a:p>
          <a:p>
            <a:r>
              <a:rPr lang="en-US" sz="500" dirty="0">
                <a:latin typeface="+mj-lt"/>
              </a:rPr>
              <a:t>Figure from Yu, Kristin, Cooperman, DR, </a:t>
            </a:r>
            <a:r>
              <a:rPr lang="en-US" sz="500" dirty="0" err="1">
                <a:latin typeface="+mj-lt"/>
              </a:rPr>
              <a:t>Schneble</a:t>
            </a:r>
            <a:r>
              <a:rPr lang="en-US" sz="500" dirty="0">
                <a:latin typeface="+mj-lt"/>
              </a:rPr>
              <a:t>, CA, McLaughlin, W, </a:t>
            </a:r>
            <a:r>
              <a:rPr lang="en-US" sz="500" dirty="0" err="1">
                <a:latin typeface="+mj-lt"/>
              </a:rPr>
              <a:t>Beitler</a:t>
            </a:r>
            <a:r>
              <a:rPr lang="en-US" sz="500" dirty="0">
                <a:latin typeface="+mj-lt"/>
              </a:rPr>
              <a:t>, B, </a:t>
            </a:r>
            <a:r>
              <a:rPr lang="en-US" sz="500" dirty="0" err="1">
                <a:latin typeface="+mj-lt"/>
              </a:rPr>
              <a:t>Kaliney</a:t>
            </a:r>
            <a:r>
              <a:rPr lang="en-US" sz="500" dirty="0">
                <a:latin typeface="+mj-lt"/>
              </a:rPr>
              <a:t>, R, Wang, A, Fulkerson, JP. Reconceptualization of Trochlear Dysplasia in Patients With Recurrent Patellar Dislocation Using 3-Dimensional Models. Orthopaedic Journal of Sports Medicine. 2022; 10(11):232596712211382.</a:t>
            </a:r>
          </a:p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90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B08A5E-4E12-4CC0-1B82-4B36BF61051A}"/>
              </a:ext>
            </a:extLst>
          </p:cNvPr>
          <p:cNvSpPr/>
          <p:nvPr/>
        </p:nvSpPr>
        <p:spPr>
          <a:xfrm>
            <a:off x="1603222" y="323670"/>
            <a:ext cx="906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F9CC6-6D29-A7CD-BE06-A94307C3735F}"/>
              </a:ext>
            </a:extLst>
          </p:cNvPr>
          <p:cNvSpPr txBox="1"/>
          <p:nvPr/>
        </p:nvSpPr>
        <p:spPr>
          <a:xfrm>
            <a:off x="443754" y="1801596"/>
            <a:ext cx="7167282" cy="3386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Average age of RPD cohort: 20.3 </a:t>
            </a:r>
            <a:r>
              <a:rPr lang="en-US" dirty="0" err="1"/>
              <a:t>yrs</a:t>
            </a:r>
            <a:r>
              <a:rPr lang="en-US" dirty="0"/>
              <a:t> (range: 15-43)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Average age of control cohort: 19.7 </a:t>
            </a:r>
            <a:r>
              <a:rPr lang="en-US" dirty="0" err="1"/>
              <a:t>yrs</a:t>
            </a:r>
            <a:r>
              <a:rPr lang="en-US" dirty="0"/>
              <a:t> (range: 15-25)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No significant difference in TT-TG distance between cohorts by two-way, unpaired student’s t-test (p=0.1424)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No significant difference with normalization for trochlear width (TW), p=0.2491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TT-TG cutoff &gt;14.9 mm on CT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LR+ 2.333 for recurrent instability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Sensitivity 77.8%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Specificity 66.7%</a:t>
            </a:r>
          </a:p>
        </p:txBody>
      </p:sp>
      <p:pic>
        <p:nvPicPr>
          <p:cNvPr id="9" name="Picture 5" descr="Chart, bar chart, box and whisker chart&#10;&#10;Description automatically generated">
            <a:extLst>
              <a:ext uri="{FF2B5EF4-FFF2-40B4-BE49-F238E27FC236}">
                <a16:creationId xmlns:a16="http://schemas.microsoft.com/office/drawing/2014/main" id="{05490A9D-3455-57C7-8E80-7A942257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6" y="1718574"/>
            <a:ext cx="3809806" cy="39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9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B08A5E-4E12-4CC0-1B82-4B36BF61051A}"/>
              </a:ext>
            </a:extLst>
          </p:cNvPr>
          <p:cNvSpPr/>
          <p:nvPr/>
        </p:nvSpPr>
        <p:spPr>
          <a:xfrm>
            <a:off x="1603222" y="323670"/>
            <a:ext cx="906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4DDA53A-0614-6244-E355-3F794260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27" y="1693461"/>
            <a:ext cx="4149615" cy="409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8DF225-C17A-F599-A323-478BDD4C5BF3}"/>
              </a:ext>
            </a:extLst>
          </p:cNvPr>
          <p:cNvSpPr txBox="1"/>
          <p:nvPr/>
        </p:nvSpPr>
        <p:spPr>
          <a:xfrm>
            <a:off x="601578" y="2125877"/>
            <a:ext cx="7074569" cy="272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Significant difference in EP-TP angles between control and RPD cohorts (p&lt;0.0001)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Larger, more obtuse angles in control subjects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Highest LR+ for recurrent instability at EP-TP angle cutoff &lt;145°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EP-TP angles &lt;145° 16x more likely  in RPD cohort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Sensitivity 80%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Specificity 95%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6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AEC3C9-8EB5-795F-AC28-6FFADD946DD5}"/>
              </a:ext>
            </a:extLst>
          </p:cNvPr>
          <p:cNvSpPr/>
          <p:nvPr/>
        </p:nvSpPr>
        <p:spPr>
          <a:xfrm>
            <a:off x="1603222" y="323670"/>
            <a:ext cx="906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7C00E-9A87-0CC0-2380-B11A4675C0DD}"/>
              </a:ext>
            </a:extLst>
          </p:cNvPr>
          <p:cNvSpPr txBox="1"/>
          <p:nvPr/>
        </p:nvSpPr>
        <p:spPr>
          <a:xfrm>
            <a:off x="457200" y="1416224"/>
            <a:ext cx="11173326" cy="3383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0" i="0" dirty="0">
                <a:effectLst/>
                <a:latin typeface="+mj-lt"/>
              </a:rPr>
              <a:t>EP-TP angle demonstrates superior discriminative capacity between patients with RPD and controls over the TT-TG distance </a:t>
            </a:r>
          </a:p>
          <a:p>
            <a:pPr>
              <a:lnSpc>
                <a:spcPct val="120000"/>
              </a:lnSpc>
            </a:pPr>
            <a:endParaRPr lang="en-US" sz="2000" b="0" i="0" dirty="0">
              <a:effectLst/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TT-TG accuracy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for patellar instability increasingly debated, especially with trochlea dysplasia 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EP-TP good inter- and intra-rater reliability</a:t>
            </a:r>
            <a:r>
              <a:rPr lang="en-US" sz="1050" dirty="0">
                <a:latin typeface="+mj-lt"/>
              </a:rPr>
              <a:t>(24)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Study limitations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Sample size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Comparison of disparate visualization modalities (2D CT scans vs 3D prints)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Additional work needed to validate EP-TP angle cutoff</a:t>
            </a:r>
          </a:p>
        </p:txBody>
      </p:sp>
    </p:spTree>
    <p:extLst>
      <p:ext uri="{BB962C8B-B14F-4D97-AF65-F5344CB8AC3E}">
        <p14:creationId xmlns:p14="http://schemas.microsoft.com/office/powerpoint/2010/main" val="44083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39682-E1E1-95C4-72BC-D37FF9DEC9EC}"/>
              </a:ext>
            </a:extLst>
          </p:cNvPr>
          <p:cNvSpPr/>
          <p:nvPr/>
        </p:nvSpPr>
        <p:spPr>
          <a:xfrm>
            <a:off x="1603222" y="323670"/>
            <a:ext cx="9064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66C58-786F-D07C-DA57-F04C060F276C}"/>
              </a:ext>
            </a:extLst>
          </p:cNvPr>
          <p:cNvSpPr txBox="1"/>
          <p:nvPr/>
        </p:nvSpPr>
        <p:spPr>
          <a:xfrm>
            <a:off x="497305" y="1371600"/>
            <a:ext cx="111653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	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Dejour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H, Walch G,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-Josserand L,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Guier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C. Factors of patellar instability: an anatomic radiographic study.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Knee Surg Sports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Traumatol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Arthrosc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1994;2:19-26.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Amis AA. Current concepts on anatomy and biomechanics of patellar stability.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Sports Med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Arthrosc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Rev.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2007;15:48-56.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Arendt EA, Fithian DC, Cohen E. Current concepts of lateral patella dislocation.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Clin Sports Med.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2002;21:499-519.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Bollier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M, Fulkerson JP. The role of trochlear dysplasia in patellofemoral instability.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 Am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Acad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Orthop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Surg.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2011;19:8-16.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Levy BJ, Tanaka MJ, Fulkerson JP. Current Concepts Regarding Patellofemoral Trochlear Dysplasia.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 J Sports Med.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2020:363546520958423.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Sherman SL,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Plackis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Nuelle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CW. Patellofemoral anatomy and biomechanics.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Clin Sports Med.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2014;33:389-401.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Senavongse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W, Amis AA. The effects of articular, retinacular, or muscular deficiencies on patellofemoral joint stability: a biomechanical study in vitro.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 Bone Joint Surg Br.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2005;87:577-582.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Pace JL, Cheng C, Joseph SM,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Solomito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MJ. Effect of Trochlear Dysplasia on Commonly Used Radiographic Parameters to Assess Patellar Instability.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Orthop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 Sports Med.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2020;8:2325967120938760.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Stepanovich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Bomar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JD, Pennock AT. Are the Current Classifications and Radiographic Measurements for Trochlear Dysplasia Appropriate in the Skeletally Immature Patient?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Orthop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 Sports Med.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2016;4:2325967116669490.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Tanaka MJ,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D'Amore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T, Elias JJ,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Thawait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Demehri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Cosgarea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AJ. Anteroposterior distance between the tibial tuberosity and trochlear groove in patients with patellar instability.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Knee.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2019;26:1278-1285.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Clark D, Metcalfe A,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Wogan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Mandalia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V, Eldridge J. Adolescent patellar instability: current concepts review.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Bone Joint J.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2017;99-B:159-170.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Laidlaw MS,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Diduch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DR. Current Concepts in the Management of Patellar Instability.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Indian J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Orthop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2017;51:493-504.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Camp CL, Heidenreich MJ,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Dahm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DL, Stuart MJ, Levy BA,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Krych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AJ. Individualizing the Tibial Tubercle-Trochlear Groove Distance: Patellar Instability Ratios That Predict Recurrent Instability.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 J Sports Med.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2016;44:393-399.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Moya-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Angeler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Vairo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GL, Bader DA,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Sebastianelli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WJ,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Sherbondy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PS. The Tibial Tubercle-Trochlear Groove Distance/Trochlear Dysplasia Index Quotient Is the Most Accurate Indicator for Determining Patellofemoral Instability Risk.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Arthroscopy.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2022;38:1608-1614.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Weber AE,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Nathani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A, Dines JS, et al. An Algorithmic Approach to the Management of Recurrent Lateral Patellar Dislocation.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 Bone Joint Surg Am.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2016;98:417-427.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Brady JM,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Rosencrans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AS, Shubin Stein BE. Use of TT-PCL versus TT-TG.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Rev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Musculoskelet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Med.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2018;11:261-265.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Pandit S, Frampton C, Stoddart J, Lynskey T. Magnetic resonance imaging assessment of tibial tuberosity-trochlear groove distance: normal values for males and females.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Orthop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2011;35:1799-1803.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Pennock AT,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Alam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Bastrom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T. Variation in tibial tubercle-trochlear groove measurement as a function of age, sex, size, and patellar instability.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 J Sports Med.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2014;42:389-393.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Lustig S,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Servien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Selmi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Neyret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P. [Factors affecting reliability of TT-TG measurements before and after medialization: A CT-scan study].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Chir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Orthop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Reparatrice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Appar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Mot.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2006;92:429-436.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Lewallen L, McIntosh A,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Dahm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D. First-Time Patellofemoral Dislocation: Risk Factors for Recurrent Instability.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 Knee Surg.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2015;28:303-309.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 startAt="21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Krishnan H, Eldridge JD, Clark D, Metcalfe AJ, Stevens JM,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Mandalia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V. Tibial tuberosity-trochlear groove distance: does it measure up?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Bone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Jt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Open.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2022;3:268-274.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	Caplan N, Lees D, Newby M, et al. Is tibial tuberosity-trochlear groove distance an appropriate measure for the identification of knees with patellar instability?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Knee Surg Sports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Traumatol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Arthrosc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2014;22:2377-2381.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Redler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LH, Meyers KN, Brady JM, Dennis ER, Nguyen JT, Shubin Stein BE.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Anisometry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Medial Patellofemoral Ligament Reconstruction in the Setting of Increased Tibial Tubercle-Trochlear Groove Distance and Patella Alta.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Arthroscopy.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2018;34:502-510.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 startAt="24"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Yu, Kristin, Cooperman, DR,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Schneble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CA, McLaughlin, W,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Beitler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B,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Kaliney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R, Wang, A, Fulkerson, JP. Reconceptualization of Trochlear Dysplasia in Patients With Recurrent Patellar Dislocation Using 3-Dimensional Models.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Orthopaedic Journal of Sports Medicine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2022; 10(11):232596712211382</a:t>
            </a:r>
          </a:p>
        </p:txBody>
      </p:sp>
    </p:spTree>
    <p:extLst>
      <p:ext uri="{BB962C8B-B14F-4D97-AF65-F5344CB8AC3E}">
        <p14:creationId xmlns:p14="http://schemas.microsoft.com/office/powerpoint/2010/main" val="37603826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1674</Words>
  <Application>Microsoft Office PowerPoint</Application>
  <PresentationFormat>Widescreen</PresentationFormat>
  <Paragraphs>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Default Theme</vt:lpstr>
      <vt:lpstr>Tibial Tubercle-Trochlear Groove (TT-TG) Distance Is Less Predictive Of Patellofemoral Instability Risk Than Three-Dimensional (3D) Trochlear Groove Curvilinearity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Yu</dc:creator>
  <cp:lastModifiedBy>Yu, Kristin E., M.D.</cp:lastModifiedBy>
  <cp:revision>240</cp:revision>
  <dcterms:created xsi:type="dcterms:W3CDTF">2020-09-10T14:03:26Z</dcterms:created>
  <dcterms:modified xsi:type="dcterms:W3CDTF">2023-03-28T14:29:50Z</dcterms:modified>
</cp:coreProperties>
</file>